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6"/>
  </p:notesMasterIdLst>
  <p:sldIdLst>
    <p:sldId id="256" r:id="rId2"/>
    <p:sldId id="257" r:id="rId3"/>
    <p:sldId id="261" r:id="rId4"/>
    <p:sldId id="262" r:id="rId5"/>
    <p:sldId id="266" r:id="rId6"/>
    <p:sldId id="258" r:id="rId7"/>
    <p:sldId id="268" r:id="rId8"/>
    <p:sldId id="267" r:id="rId9"/>
    <p:sldId id="259" r:id="rId10"/>
    <p:sldId id="263" r:id="rId11"/>
    <p:sldId id="264" r:id="rId12"/>
    <p:sldId id="269" r:id="rId13"/>
    <p:sldId id="260"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471D6B6-E3F6-4A86-A74A-38BA4DD133BF}">
          <p14:sldIdLst>
            <p14:sldId id="256"/>
          </p14:sldIdLst>
        </p14:section>
        <p14:section name="Overview" id="{0BBCCB21-8E5F-45E9-9243-3ED56F06D1FA}">
          <p14:sldIdLst>
            <p14:sldId id="257"/>
            <p14:sldId id="261"/>
            <p14:sldId id="262"/>
            <p14:sldId id="266"/>
            <p14:sldId id="258"/>
          </p14:sldIdLst>
        </p14:section>
        <p14:section name="Key Requirements" id="{B665A05A-0F83-4806-A2E6-957E081C42F3}">
          <p14:sldIdLst>
            <p14:sldId id="268"/>
            <p14:sldId id="267"/>
          </p14:sldIdLst>
        </p14:section>
        <p14:section name="Technical Details" id="{6CBEF1B7-B417-4EE1-A144-1933C7FF9DAD}">
          <p14:sldIdLst>
            <p14:sldId id="259"/>
            <p14:sldId id="263"/>
            <p14:sldId id="264"/>
            <p14:sldId id="269"/>
          </p14:sldIdLst>
        </p14:section>
        <p14:section name="User Interface" id="{120A0724-8261-46E1-B67D-D45D830912E5}">
          <p14:sldIdLst>
            <p14:sldId id="260"/>
          </p14:sldIdLst>
        </p14:section>
        <p14:section name="Conclusion" id="{F4F85355-5B8E-4036-B0E5-8FAEC19FE189}">
          <p14:sldIdLst>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DF7603-F3B0-069D-8379-45FAE2DA7180}" v="2" dt="2023-06-08T16:12:24.564"/>
    <p1510:client id="{32BFFF94-BE43-134E-A442-FC6B3BFA8086}" v="892" dt="2023-06-09T04:22:28.103"/>
    <p1510:client id="{32D6EDFD-AD5D-8B9A-04DD-E9E81200FCAC}" v="179" dt="2023-06-09T04:48:15.583"/>
    <p1510:client id="{C00FB32B-97DB-DE35-9E45-525CF4EBAB68}" v="126" dt="2023-06-08T18:54:14.610"/>
    <p1510:client id="{CBEA0CC7-E35B-FBFB-72C3-3421DC99B766}" v="110" dt="2023-06-09T05:13:15.631"/>
    <p1510:client id="{CD7AA98D-4C3F-4B2F-9DF7-9CF250FDAB4E}" v="1268" dt="2023-06-09T03:29:35.874"/>
    <p1510:client id="{DDBD2A3B-6DA4-438E-9791-230C9B1F38CB}" v="438" dt="2023-06-09T02:40:49.247"/>
    <p1510:client id="{DF96EF1B-01B7-4E2A-BE7A-6552B5FC5982}" v="128" dt="2023-06-09T03:28:54.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62DE4-5011-4F57-9CBC-F53AC6D3F76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EDFE54-8D26-414E-9832-4AA904A1F93E}">
      <dgm:prSet/>
      <dgm:spPr/>
      <dgm:t>
        <a:bodyPr/>
        <a:lstStyle/>
        <a:p>
          <a:pPr>
            <a:lnSpc>
              <a:spcPct val="100000"/>
            </a:lnSpc>
          </a:pPr>
          <a:r>
            <a:rPr lang="en-CA"/>
            <a:t>Moving employees between jobs and between statuses</a:t>
          </a:r>
          <a:endParaRPr lang="en-US"/>
        </a:p>
      </dgm:t>
    </dgm:pt>
    <dgm:pt modelId="{87983834-1C3D-44D0-B51C-1D95C5CB660C}" type="parTrans" cxnId="{2A68DD18-502C-4A3A-8FC0-1E59BADC7A5D}">
      <dgm:prSet/>
      <dgm:spPr/>
      <dgm:t>
        <a:bodyPr/>
        <a:lstStyle/>
        <a:p>
          <a:endParaRPr lang="en-US"/>
        </a:p>
      </dgm:t>
    </dgm:pt>
    <dgm:pt modelId="{60B08AF3-F481-441C-B75C-C5CD613D46AD}" type="sibTrans" cxnId="{2A68DD18-502C-4A3A-8FC0-1E59BADC7A5D}">
      <dgm:prSet/>
      <dgm:spPr/>
      <dgm:t>
        <a:bodyPr/>
        <a:lstStyle/>
        <a:p>
          <a:pPr>
            <a:lnSpc>
              <a:spcPct val="100000"/>
            </a:lnSpc>
          </a:pPr>
          <a:endParaRPr lang="en-US"/>
        </a:p>
      </dgm:t>
    </dgm:pt>
    <dgm:pt modelId="{5C6F6294-7B20-438D-B654-D53DEB748035}">
      <dgm:prSet/>
      <dgm:spPr/>
      <dgm:t>
        <a:bodyPr/>
        <a:lstStyle/>
        <a:p>
          <a:pPr>
            <a:lnSpc>
              <a:spcPct val="100000"/>
            </a:lnSpc>
          </a:pPr>
          <a:r>
            <a:rPr lang="en-CA"/>
            <a:t>Adding, editing, and archiving employees</a:t>
          </a:r>
          <a:endParaRPr lang="en-US"/>
        </a:p>
      </dgm:t>
    </dgm:pt>
    <dgm:pt modelId="{A96EA6C3-91FE-49C7-BACA-F42E87825371}" type="parTrans" cxnId="{D9A96080-8E4B-4034-A4CD-DD59D5A1CB5E}">
      <dgm:prSet/>
      <dgm:spPr/>
      <dgm:t>
        <a:bodyPr/>
        <a:lstStyle/>
        <a:p>
          <a:endParaRPr lang="en-US"/>
        </a:p>
      </dgm:t>
    </dgm:pt>
    <dgm:pt modelId="{C2A00F69-9892-4B27-9CDD-FFB7544D8CD8}" type="sibTrans" cxnId="{D9A96080-8E4B-4034-A4CD-DD59D5A1CB5E}">
      <dgm:prSet/>
      <dgm:spPr/>
      <dgm:t>
        <a:bodyPr/>
        <a:lstStyle/>
        <a:p>
          <a:pPr>
            <a:lnSpc>
              <a:spcPct val="100000"/>
            </a:lnSpc>
          </a:pPr>
          <a:endParaRPr lang="en-US"/>
        </a:p>
      </dgm:t>
    </dgm:pt>
    <dgm:pt modelId="{284D18D9-9B2D-4B58-8C61-7304FD339790}">
      <dgm:prSet/>
      <dgm:spPr/>
      <dgm:t>
        <a:bodyPr/>
        <a:lstStyle/>
        <a:p>
          <a:pPr>
            <a:lnSpc>
              <a:spcPct val="100000"/>
            </a:lnSpc>
          </a:pPr>
          <a:r>
            <a:rPr lang="en-CA"/>
            <a:t>Adding, editing, and archiving jobs</a:t>
          </a:r>
          <a:endParaRPr lang="en-US"/>
        </a:p>
      </dgm:t>
    </dgm:pt>
    <dgm:pt modelId="{D934471E-259A-4DFB-82DD-4D538C973D84}" type="parTrans" cxnId="{EE8982DB-32D9-4CE4-9F68-EE0800C188D9}">
      <dgm:prSet/>
      <dgm:spPr/>
      <dgm:t>
        <a:bodyPr/>
        <a:lstStyle/>
        <a:p>
          <a:endParaRPr lang="en-US"/>
        </a:p>
      </dgm:t>
    </dgm:pt>
    <dgm:pt modelId="{63028DCE-AC01-40F9-884F-B0879ACE02B2}" type="sibTrans" cxnId="{EE8982DB-32D9-4CE4-9F68-EE0800C188D9}">
      <dgm:prSet/>
      <dgm:spPr/>
      <dgm:t>
        <a:bodyPr/>
        <a:lstStyle/>
        <a:p>
          <a:pPr>
            <a:lnSpc>
              <a:spcPct val="100000"/>
            </a:lnSpc>
          </a:pPr>
          <a:endParaRPr lang="en-US"/>
        </a:p>
      </dgm:t>
    </dgm:pt>
    <dgm:pt modelId="{7B6D1625-2397-4407-8397-9CBA07408128}">
      <dgm:prSet/>
      <dgm:spPr/>
      <dgm:t>
        <a:bodyPr/>
        <a:lstStyle/>
        <a:p>
          <a:pPr>
            <a:lnSpc>
              <a:spcPct val="100000"/>
            </a:lnSpc>
          </a:pPr>
          <a:r>
            <a:rPr lang="en-CA"/>
            <a:t>Allowing for editing of predicted number of assignments</a:t>
          </a:r>
          <a:endParaRPr lang="en-US"/>
        </a:p>
      </dgm:t>
    </dgm:pt>
    <dgm:pt modelId="{0CB17A5C-8474-4E99-A425-F3F6A43E135A}" type="parTrans" cxnId="{752E9983-4EE3-49B5-981E-21F58E456265}">
      <dgm:prSet/>
      <dgm:spPr/>
      <dgm:t>
        <a:bodyPr/>
        <a:lstStyle/>
        <a:p>
          <a:endParaRPr lang="en-US"/>
        </a:p>
      </dgm:t>
    </dgm:pt>
    <dgm:pt modelId="{A5F8EF59-79CC-476A-9366-7CE360F6DA9E}" type="sibTrans" cxnId="{752E9983-4EE3-49B5-981E-21F58E456265}">
      <dgm:prSet/>
      <dgm:spPr/>
      <dgm:t>
        <a:bodyPr/>
        <a:lstStyle/>
        <a:p>
          <a:pPr>
            <a:lnSpc>
              <a:spcPct val="100000"/>
            </a:lnSpc>
          </a:pPr>
          <a:endParaRPr lang="en-US"/>
        </a:p>
      </dgm:t>
    </dgm:pt>
    <dgm:pt modelId="{9E0A0FFA-9901-43A6-8F6B-C7E7124F0B5C}">
      <dgm:prSet/>
      <dgm:spPr/>
      <dgm:t>
        <a:bodyPr/>
        <a:lstStyle/>
        <a:p>
          <a:pPr>
            <a:lnSpc>
              <a:spcPct val="100000"/>
            </a:lnSpc>
          </a:pPr>
          <a:r>
            <a:rPr lang="en-CA"/>
            <a:t>History of previous jobs and generated visual graphs</a:t>
          </a:r>
          <a:endParaRPr lang="en-US"/>
        </a:p>
      </dgm:t>
    </dgm:pt>
    <dgm:pt modelId="{1CD467DD-5BDD-4656-843F-083F6665BB43}" type="parTrans" cxnId="{EBBAA671-9CE2-40DF-B6AC-0C2532A2AB6F}">
      <dgm:prSet/>
      <dgm:spPr/>
      <dgm:t>
        <a:bodyPr/>
        <a:lstStyle/>
        <a:p>
          <a:endParaRPr lang="en-US"/>
        </a:p>
      </dgm:t>
    </dgm:pt>
    <dgm:pt modelId="{D9FB5F4F-C45B-4E02-9E54-15B767654618}" type="sibTrans" cxnId="{EBBAA671-9CE2-40DF-B6AC-0C2532A2AB6F}">
      <dgm:prSet/>
      <dgm:spPr/>
      <dgm:t>
        <a:bodyPr/>
        <a:lstStyle/>
        <a:p>
          <a:pPr>
            <a:lnSpc>
              <a:spcPct val="100000"/>
            </a:lnSpc>
          </a:pPr>
          <a:endParaRPr lang="en-US"/>
        </a:p>
      </dgm:t>
    </dgm:pt>
    <dgm:pt modelId="{19A38231-003A-4E0A-B8B8-365ECD6FC203}">
      <dgm:prSet/>
      <dgm:spPr/>
      <dgm:t>
        <a:bodyPr/>
        <a:lstStyle/>
        <a:p>
          <a:pPr>
            <a:lnSpc>
              <a:spcPct val="100000"/>
            </a:lnSpc>
          </a:pPr>
          <a:r>
            <a:rPr lang="en-CA"/>
            <a:t>The UI must be intuitive and responsive for people who may not be the most familiar with technology</a:t>
          </a:r>
          <a:endParaRPr lang="en-US"/>
        </a:p>
      </dgm:t>
    </dgm:pt>
    <dgm:pt modelId="{637254AE-CFE2-401A-89DC-5CF22AC758BE}" type="parTrans" cxnId="{734BF0B9-A292-4F6B-A2DC-BEE9956A3F3A}">
      <dgm:prSet/>
      <dgm:spPr/>
      <dgm:t>
        <a:bodyPr/>
        <a:lstStyle/>
        <a:p>
          <a:endParaRPr lang="en-US"/>
        </a:p>
      </dgm:t>
    </dgm:pt>
    <dgm:pt modelId="{BF853085-FC5E-4DE7-A79D-8EE8805F6735}" type="sibTrans" cxnId="{734BF0B9-A292-4F6B-A2DC-BEE9956A3F3A}">
      <dgm:prSet/>
      <dgm:spPr/>
      <dgm:t>
        <a:bodyPr/>
        <a:lstStyle/>
        <a:p>
          <a:endParaRPr lang="en-US"/>
        </a:p>
      </dgm:t>
    </dgm:pt>
    <dgm:pt modelId="{80F417D0-9062-48E4-B995-AC51012F4794}" type="pres">
      <dgm:prSet presAssocID="{5BA62DE4-5011-4F57-9CBC-F53AC6D3F769}" presName="root" presStyleCnt="0">
        <dgm:presLayoutVars>
          <dgm:dir/>
          <dgm:resizeHandles val="exact"/>
        </dgm:presLayoutVars>
      </dgm:prSet>
      <dgm:spPr/>
    </dgm:pt>
    <dgm:pt modelId="{63EB0597-8724-4761-8092-81590CED5093}" type="pres">
      <dgm:prSet presAssocID="{5BA62DE4-5011-4F57-9CBC-F53AC6D3F769}" presName="container" presStyleCnt="0">
        <dgm:presLayoutVars>
          <dgm:dir/>
          <dgm:resizeHandles val="exact"/>
        </dgm:presLayoutVars>
      </dgm:prSet>
      <dgm:spPr/>
    </dgm:pt>
    <dgm:pt modelId="{7CEC5D93-C7FD-4253-AB33-2A13B0E20A75}" type="pres">
      <dgm:prSet presAssocID="{82EDFE54-8D26-414E-9832-4AA904A1F93E}" presName="compNode" presStyleCnt="0"/>
      <dgm:spPr/>
    </dgm:pt>
    <dgm:pt modelId="{1DEA94FF-9272-45A6-8F4A-78939FCC919C}" type="pres">
      <dgm:prSet presAssocID="{82EDFE54-8D26-414E-9832-4AA904A1F93E}" presName="iconBgRect" presStyleLbl="bgShp" presStyleIdx="0" presStyleCnt="6"/>
      <dgm:spPr/>
    </dgm:pt>
    <dgm:pt modelId="{6D838404-19D7-4B1B-AFE7-A513C204260A}" type="pres">
      <dgm:prSet presAssocID="{82EDFE54-8D26-414E-9832-4AA904A1F93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m"/>
        </a:ext>
      </dgm:extLst>
    </dgm:pt>
    <dgm:pt modelId="{EF55D025-A8F2-4A4F-82ED-98125C611519}" type="pres">
      <dgm:prSet presAssocID="{82EDFE54-8D26-414E-9832-4AA904A1F93E}" presName="spaceRect" presStyleCnt="0"/>
      <dgm:spPr/>
    </dgm:pt>
    <dgm:pt modelId="{A4B71456-5AFE-4CD4-904B-D8EA8BA45AF2}" type="pres">
      <dgm:prSet presAssocID="{82EDFE54-8D26-414E-9832-4AA904A1F93E}" presName="textRect" presStyleLbl="revTx" presStyleIdx="0" presStyleCnt="6">
        <dgm:presLayoutVars>
          <dgm:chMax val="1"/>
          <dgm:chPref val="1"/>
        </dgm:presLayoutVars>
      </dgm:prSet>
      <dgm:spPr/>
    </dgm:pt>
    <dgm:pt modelId="{CB44AB33-DAE9-4D3C-8CF2-2CD4BEE07ED1}" type="pres">
      <dgm:prSet presAssocID="{60B08AF3-F481-441C-B75C-C5CD613D46AD}" presName="sibTrans" presStyleLbl="sibTrans2D1" presStyleIdx="0" presStyleCnt="0"/>
      <dgm:spPr/>
    </dgm:pt>
    <dgm:pt modelId="{1F67D811-BC06-45CC-B9B7-19E42EBC7B92}" type="pres">
      <dgm:prSet presAssocID="{5C6F6294-7B20-438D-B654-D53DEB748035}" presName="compNode" presStyleCnt="0"/>
      <dgm:spPr/>
    </dgm:pt>
    <dgm:pt modelId="{C4D219CC-5FF4-47A0-BE1E-AD44761E412C}" type="pres">
      <dgm:prSet presAssocID="{5C6F6294-7B20-438D-B654-D53DEB748035}" presName="iconBgRect" presStyleLbl="bgShp" presStyleIdx="1" presStyleCnt="6"/>
      <dgm:spPr/>
    </dgm:pt>
    <dgm:pt modelId="{F24D69D6-EA9C-480C-9348-A4FFD235C55E}" type="pres">
      <dgm:prSet presAssocID="{5C6F6294-7B20-438D-B654-D53DEB7480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ypewriter"/>
        </a:ext>
      </dgm:extLst>
    </dgm:pt>
    <dgm:pt modelId="{979B4DC3-168B-470F-A095-5C9D7011D9EC}" type="pres">
      <dgm:prSet presAssocID="{5C6F6294-7B20-438D-B654-D53DEB748035}" presName="spaceRect" presStyleCnt="0"/>
      <dgm:spPr/>
    </dgm:pt>
    <dgm:pt modelId="{B4180559-EFC6-4BDA-B048-94D01E7A3384}" type="pres">
      <dgm:prSet presAssocID="{5C6F6294-7B20-438D-B654-D53DEB748035}" presName="textRect" presStyleLbl="revTx" presStyleIdx="1" presStyleCnt="6">
        <dgm:presLayoutVars>
          <dgm:chMax val="1"/>
          <dgm:chPref val="1"/>
        </dgm:presLayoutVars>
      </dgm:prSet>
      <dgm:spPr/>
    </dgm:pt>
    <dgm:pt modelId="{795AD855-34BE-4201-A27E-E1AF92957475}" type="pres">
      <dgm:prSet presAssocID="{C2A00F69-9892-4B27-9CDD-FFB7544D8CD8}" presName="sibTrans" presStyleLbl="sibTrans2D1" presStyleIdx="0" presStyleCnt="0"/>
      <dgm:spPr/>
    </dgm:pt>
    <dgm:pt modelId="{CE41DC6B-CF2F-4A6B-B4FE-31F656DBF774}" type="pres">
      <dgm:prSet presAssocID="{284D18D9-9B2D-4B58-8C61-7304FD339790}" presName="compNode" presStyleCnt="0"/>
      <dgm:spPr/>
    </dgm:pt>
    <dgm:pt modelId="{53DD22DA-06C6-4EA7-83F8-4B16254D4BD4}" type="pres">
      <dgm:prSet presAssocID="{284D18D9-9B2D-4B58-8C61-7304FD339790}" presName="iconBgRect" presStyleLbl="bgShp" presStyleIdx="2" presStyleCnt="6"/>
      <dgm:spPr/>
    </dgm:pt>
    <dgm:pt modelId="{E3D33B76-4886-4EB3-A228-A4038A00A0A7}" type="pres">
      <dgm:prSet presAssocID="{284D18D9-9B2D-4B58-8C61-7304FD33979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raser"/>
        </a:ext>
      </dgm:extLst>
    </dgm:pt>
    <dgm:pt modelId="{F093911F-05F4-465A-B90F-29BBF755B32E}" type="pres">
      <dgm:prSet presAssocID="{284D18D9-9B2D-4B58-8C61-7304FD339790}" presName="spaceRect" presStyleCnt="0"/>
      <dgm:spPr/>
    </dgm:pt>
    <dgm:pt modelId="{630D07A4-ABEA-484D-8280-7696E3737249}" type="pres">
      <dgm:prSet presAssocID="{284D18D9-9B2D-4B58-8C61-7304FD339790}" presName="textRect" presStyleLbl="revTx" presStyleIdx="2" presStyleCnt="6">
        <dgm:presLayoutVars>
          <dgm:chMax val="1"/>
          <dgm:chPref val="1"/>
        </dgm:presLayoutVars>
      </dgm:prSet>
      <dgm:spPr/>
    </dgm:pt>
    <dgm:pt modelId="{BE45935D-33E0-4EAA-8FDB-8AF0584EEC98}" type="pres">
      <dgm:prSet presAssocID="{63028DCE-AC01-40F9-884F-B0879ACE02B2}" presName="sibTrans" presStyleLbl="sibTrans2D1" presStyleIdx="0" presStyleCnt="0"/>
      <dgm:spPr/>
    </dgm:pt>
    <dgm:pt modelId="{C1A7149E-CE9E-43A2-942C-9E95B7297E4F}" type="pres">
      <dgm:prSet presAssocID="{7B6D1625-2397-4407-8397-9CBA07408128}" presName="compNode" presStyleCnt="0"/>
      <dgm:spPr/>
    </dgm:pt>
    <dgm:pt modelId="{876E4DA5-504D-48AD-8001-770FA03E3805}" type="pres">
      <dgm:prSet presAssocID="{7B6D1625-2397-4407-8397-9CBA07408128}" presName="iconBgRect" presStyleLbl="bgShp" presStyleIdx="3" presStyleCnt="6"/>
      <dgm:spPr/>
    </dgm:pt>
    <dgm:pt modelId="{234F737B-7D46-48AA-9501-BDFFDC9CE7F0}" type="pres">
      <dgm:prSet presAssocID="{7B6D1625-2397-4407-8397-9CBA0740812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5ACFD427-0E0B-4BFB-B500-1AC9C98BA068}" type="pres">
      <dgm:prSet presAssocID="{7B6D1625-2397-4407-8397-9CBA07408128}" presName="spaceRect" presStyleCnt="0"/>
      <dgm:spPr/>
    </dgm:pt>
    <dgm:pt modelId="{E065B0DC-6F91-41D9-97EF-D616584BEEAB}" type="pres">
      <dgm:prSet presAssocID="{7B6D1625-2397-4407-8397-9CBA07408128}" presName="textRect" presStyleLbl="revTx" presStyleIdx="3" presStyleCnt="6">
        <dgm:presLayoutVars>
          <dgm:chMax val="1"/>
          <dgm:chPref val="1"/>
        </dgm:presLayoutVars>
      </dgm:prSet>
      <dgm:spPr/>
    </dgm:pt>
    <dgm:pt modelId="{45AA917E-4EA3-4CCD-99F7-AE9E3A2CFA21}" type="pres">
      <dgm:prSet presAssocID="{A5F8EF59-79CC-476A-9366-7CE360F6DA9E}" presName="sibTrans" presStyleLbl="sibTrans2D1" presStyleIdx="0" presStyleCnt="0"/>
      <dgm:spPr/>
    </dgm:pt>
    <dgm:pt modelId="{72E26F86-129C-415E-BC36-9B8A9971918E}" type="pres">
      <dgm:prSet presAssocID="{9E0A0FFA-9901-43A6-8F6B-C7E7124F0B5C}" presName="compNode" presStyleCnt="0"/>
      <dgm:spPr/>
    </dgm:pt>
    <dgm:pt modelId="{815E85EE-79D1-4E96-8501-2B91BD765E96}" type="pres">
      <dgm:prSet presAssocID="{9E0A0FFA-9901-43A6-8F6B-C7E7124F0B5C}" presName="iconBgRect" presStyleLbl="bgShp" presStyleIdx="4" presStyleCnt="6"/>
      <dgm:spPr/>
    </dgm:pt>
    <dgm:pt modelId="{0A1EA6A5-F176-4EBE-BCA9-DCDBA568EBDE}" type="pres">
      <dgm:prSet presAssocID="{9E0A0FFA-9901-43A6-8F6B-C7E7124F0B5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182CF09E-0AC7-430B-82A4-4BE9F65F9E35}" type="pres">
      <dgm:prSet presAssocID="{9E0A0FFA-9901-43A6-8F6B-C7E7124F0B5C}" presName="spaceRect" presStyleCnt="0"/>
      <dgm:spPr/>
    </dgm:pt>
    <dgm:pt modelId="{46E41607-F279-433D-ABCE-E90546048D93}" type="pres">
      <dgm:prSet presAssocID="{9E0A0FFA-9901-43A6-8F6B-C7E7124F0B5C}" presName="textRect" presStyleLbl="revTx" presStyleIdx="4" presStyleCnt="6">
        <dgm:presLayoutVars>
          <dgm:chMax val="1"/>
          <dgm:chPref val="1"/>
        </dgm:presLayoutVars>
      </dgm:prSet>
      <dgm:spPr/>
    </dgm:pt>
    <dgm:pt modelId="{28CB48A0-2E46-4FAD-A049-EACDF90F4890}" type="pres">
      <dgm:prSet presAssocID="{D9FB5F4F-C45B-4E02-9E54-15B767654618}" presName="sibTrans" presStyleLbl="sibTrans2D1" presStyleIdx="0" presStyleCnt="0"/>
      <dgm:spPr/>
    </dgm:pt>
    <dgm:pt modelId="{F5B18EBB-60C2-464B-B584-DDDE236D1E8E}" type="pres">
      <dgm:prSet presAssocID="{19A38231-003A-4E0A-B8B8-365ECD6FC203}" presName="compNode" presStyleCnt="0"/>
      <dgm:spPr/>
    </dgm:pt>
    <dgm:pt modelId="{A242A024-DBC2-4F66-A2B1-72D36B8E935E}" type="pres">
      <dgm:prSet presAssocID="{19A38231-003A-4E0A-B8B8-365ECD6FC203}" presName="iconBgRect" presStyleLbl="bgShp" presStyleIdx="5" presStyleCnt="6"/>
      <dgm:spPr/>
    </dgm:pt>
    <dgm:pt modelId="{DBE774DF-2488-4CAC-85AE-9B07B1DDD0C7}" type="pres">
      <dgm:prSet presAssocID="{19A38231-003A-4E0A-B8B8-365ECD6FC203}"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onitor with solid fill"/>
        </a:ext>
      </dgm:extLst>
    </dgm:pt>
    <dgm:pt modelId="{136BA79E-FCB7-430C-9023-DE876CE68FC6}" type="pres">
      <dgm:prSet presAssocID="{19A38231-003A-4E0A-B8B8-365ECD6FC203}" presName="spaceRect" presStyleCnt="0"/>
      <dgm:spPr/>
    </dgm:pt>
    <dgm:pt modelId="{ABAD5995-0EF4-4880-881C-C9B6E7CB28E2}" type="pres">
      <dgm:prSet presAssocID="{19A38231-003A-4E0A-B8B8-365ECD6FC203}" presName="textRect" presStyleLbl="revTx" presStyleIdx="5" presStyleCnt="6">
        <dgm:presLayoutVars>
          <dgm:chMax val="1"/>
          <dgm:chPref val="1"/>
        </dgm:presLayoutVars>
      </dgm:prSet>
      <dgm:spPr/>
    </dgm:pt>
  </dgm:ptLst>
  <dgm:cxnLst>
    <dgm:cxn modelId="{57A0A315-87D7-480D-A5EB-854D807A3C65}" type="presOf" srcId="{284D18D9-9B2D-4B58-8C61-7304FD339790}" destId="{630D07A4-ABEA-484D-8280-7696E3737249}" srcOrd="0" destOrd="0" presId="urn:microsoft.com/office/officeart/2018/2/layout/IconCircleList"/>
    <dgm:cxn modelId="{2A68DD18-502C-4A3A-8FC0-1E59BADC7A5D}" srcId="{5BA62DE4-5011-4F57-9CBC-F53AC6D3F769}" destId="{82EDFE54-8D26-414E-9832-4AA904A1F93E}" srcOrd="0" destOrd="0" parTransId="{87983834-1C3D-44D0-B51C-1D95C5CB660C}" sibTransId="{60B08AF3-F481-441C-B75C-C5CD613D46AD}"/>
    <dgm:cxn modelId="{0F26A92A-5314-47B0-8E09-C121D22F7B9E}" type="presOf" srcId="{A5F8EF59-79CC-476A-9366-7CE360F6DA9E}" destId="{45AA917E-4EA3-4CCD-99F7-AE9E3A2CFA21}" srcOrd="0" destOrd="0" presId="urn:microsoft.com/office/officeart/2018/2/layout/IconCircleList"/>
    <dgm:cxn modelId="{E8E64638-5C77-4AEC-979D-113AD8691CBB}" type="presOf" srcId="{82EDFE54-8D26-414E-9832-4AA904A1F93E}" destId="{A4B71456-5AFE-4CD4-904B-D8EA8BA45AF2}" srcOrd="0" destOrd="0" presId="urn:microsoft.com/office/officeart/2018/2/layout/IconCircleList"/>
    <dgm:cxn modelId="{FC90BE3D-9CFB-490C-A517-4F88FB3F5237}" type="presOf" srcId="{60B08AF3-F481-441C-B75C-C5CD613D46AD}" destId="{CB44AB33-DAE9-4D3C-8CF2-2CD4BEE07ED1}" srcOrd="0" destOrd="0" presId="urn:microsoft.com/office/officeart/2018/2/layout/IconCircleList"/>
    <dgm:cxn modelId="{104E3141-9F2B-4BA0-90EA-C0867D59E3D9}" type="presOf" srcId="{C2A00F69-9892-4B27-9CDD-FFB7544D8CD8}" destId="{795AD855-34BE-4201-A27E-E1AF92957475}" srcOrd="0" destOrd="0" presId="urn:microsoft.com/office/officeart/2018/2/layout/IconCircleList"/>
    <dgm:cxn modelId="{FACEFE6D-CCE5-436A-933D-C98FAE36DF1E}" type="presOf" srcId="{7B6D1625-2397-4407-8397-9CBA07408128}" destId="{E065B0DC-6F91-41D9-97EF-D616584BEEAB}" srcOrd="0" destOrd="0" presId="urn:microsoft.com/office/officeart/2018/2/layout/IconCircleList"/>
    <dgm:cxn modelId="{EBBAA671-9CE2-40DF-B6AC-0C2532A2AB6F}" srcId="{5BA62DE4-5011-4F57-9CBC-F53AC6D3F769}" destId="{9E0A0FFA-9901-43A6-8F6B-C7E7124F0B5C}" srcOrd="4" destOrd="0" parTransId="{1CD467DD-5BDD-4656-843F-083F6665BB43}" sibTransId="{D9FB5F4F-C45B-4E02-9E54-15B767654618}"/>
    <dgm:cxn modelId="{772E0673-5E8E-4009-B401-C914BDBA70C5}" type="presOf" srcId="{63028DCE-AC01-40F9-884F-B0879ACE02B2}" destId="{BE45935D-33E0-4EAA-8FDB-8AF0584EEC98}" srcOrd="0" destOrd="0" presId="urn:microsoft.com/office/officeart/2018/2/layout/IconCircleList"/>
    <dgm:cxn modelId="{C2B96A7F-C060-4E78-BE4B-C9AB940C71E8}" type="presOf" srcId="{5BA62DE4-5011-4F57-9CBC-F53AC6D3F769}" destId="{80F417D0-9062-48E4-B995-AC51012F4794}" srcOrd="0" destOrd="0" presId="urn:microsoft.com/office/officeart/2018/2/layout/IconCircleList"/>
    <dgm:cxn modelId="{5B842E80-4482-4866-8766-23236361342C}" type="presOf" srcId="{D9FB5F4F-C45B-4E02-9E54-15B767654618}" destId="{28CB48A0-2E46-4FAD-A049-EACDF90F4890}" srcOrd="0" destOrd="0" presId="urn:microsoft.com/office/officeart/2018/2/layout/IconCircleList"/>
    <dgm:cxn modelId="{D9A96080-8E4B-4034-A4CD-DD59D5A1CB5E}" srcId="{5BA62DE4-5011-4F57-9CBC-F53AC6D3F769}" destId="{5C6F6294-7B20-438D-B654-D53DEB748035}" srcOrd="1" destOrd="0" parTransId="{A96EA6C3-91FE-49C7-BACA-F42E87825371}" sibTransId="{C2A00F69-9892-4B27-9CDD-FFB7544D8CD8}"/>
    <dgm:cxn modelId="{752E9983-4EE3-49B5-981E-21F58E456265}" srcId="{5BA62DE4-5011-4F57-9CBC-F53AC6D3F769}" destId="{7B6D1625-2397-4407-8397-9CBA07408128}" srcOrd="3" destOrd="0" parTransId="{0CB17A5C-8474-4E99-A425-F3F6A43E135A}" sibTransId="{A5F8EF59-79CC-476A-9366-7CE360F6DA9E}"/>
    <dgm:cxn modelId="{A9372A84-8C5A-4DA4-A1A2-53AE3BE03B27}" type="presOf" srcId="{5C6F6294-7B20-438D-B654-D53DEB748035}" destId="{B4180559-EFC6-4BDA-B048-94D01E7A3384}" srcOrd="0" destOrd="0" presId="urn:microsoft.com/office/officeart/2018/2/layout/IconCircleList"/>
    <dgm:cxn modelId="{B8B84CA8-3650-4266-B149-7575F402E600}" type="presOf" srcId="{9E0A0FFA-9901-43A6-8F6B-C7E7124F0B5C}" destId="{46E41607-F279-433D-ABCE-E90546048D93}" srcOrd="0" destOrd="0" presId="urn:microsoft.com/office/officeart/2018/2/layout/IconCircleList"/>
    <dgm:cxn modelId="{734BF0B9-A292-4F6B-A2DC-BEE9956A3F3A}" srcId="{5BA62DE4-5011-4F57-9CBC-F53AC6D3F769}" destId="{19A38231-003A-4E0A-B8B8-365ECD6FC203}" srcOrd="5" destOrd="0" parTransId="{637254AE-CFE2-401A-89DC-5CF22AC758BE}" sibTransId="{BF853085-FC5E-4DE7-A79D-8EE8805F6735}"/>
    <dgm:cxn modelId="{EE8982DB-32D9-4CE4-9F68-EE0800C188D9}" srcId="{5BA62DE4-5011-4F57-9CBC-F53AC6D3F769}" destId="{284D18D9-9B2D-4B58-8C61-7304FD339790}" srcOrd="2" destOrd="0" parTransId="{D934471E-259A-4DFB-82DD-4D538C973D84}" sibTransId="{63028DCE-AC01-40F9-884F-B0879ACE02B2}"/>
    <dgm:cxn modelId="{F919ABFB-4264-49AE-951D-7F62F9CAB9ED}" type="presOf" srcId="{19A38231-003A-4E0A-B8B8-365ECD6FC203}" destId="{ABAD5995-0EF4-4880-881C-C9B6E7CB28E2}" srcOrd="0" destOrd="0" presId="urn:microsoft.com/office/officeart/2018/2/layout/IconCircleList"/>
    <dgm:cxn modelId="{2389CE6D-C190-4912-9E8A-83FE5CCD31EA}" type="presParOf" srcId="{80F417D0-9062-48E4-B995-AC51012F4794}" destId="{63EB0597-8724-4761-8092-81590CED5093}" srcOrd="0" destOrd="0" presId="urn:microsoft.com/office/officeart/2018/2/layout/IconCircleList"/>
    <dgm:cxn modelId="{59BA3CAC-B5DA-4C23-892A-F1EDDA105B8C}" type="presParOf" srcId="{63EB0597-8724-4761-8092-81590CED5093}" destId="{7CEC5D93-C7FD-4253-AB33-2A13B0E20A75}" srcOrd="0" destOrd="0" presId="urn:microsoft.com/office/officeart/2018/2/layout/IconCircleList"/>
    <dgm:cxn modelId="{20EE3F92-2282-44AF-AEB3-F601B83BF4C0}" type="presParOf" srcId="{7CEC5D93-C7FD-4253-AB33-2A13B0E20A75}" destId="{1DEA94FF-9272-45A6-8F4A-78939FCC919C}" srcOrd="0" destOrd="0" presId="urn:microsoft.com/office/officeart/2018/2/layout/IconCircleList"/>
    <dgm:cxn modelId="{9CF9DCD4-18E3-4FD8-94D8-AED43C863B92}" type="presParOf" srcId="{7CEC5D93-C7FD-4253-AB33-2A13B0E20A75}" destId="{6D838404-19D7-4B1B-AFE7-A513C204260A}" srcOrd="1" destOrd="0" presId="urn:microsoft.com/office/officeart/2018/2/layout/IconCircleList"/>
    <dgm:cxn modelId="{0F057CB5-E98E-409B-9093-EE364277B310}" type="presParOf" srcId="{7CEC5D93-C7FD-4253-AB33-2A13B0E20A75}" destId="{EF55D025-A8F2-4A4F-82ED-98125C611519}" srcOrd="2" destOrd="0" presId="urn:microsoft.com/office/officeart/2018/2/layout/IconCircleList"/>
    <dgm:cxn modelId="{5FA8DD7E-5BFC-4104-9FD1-5293DEB83F79}" type="presParOf" srcId="{7CEC5D93-C7FD-4253-AB33-2A13B0E20A75}" destId="{A4B71456-5AFE-4CD4-904B-D8EA8BA45AF2}" srcOrd="3" destOrd="0" presId="urn:microsoft.com/office/officeart/2018/2/layout/IconCircleList"/>
    <dgm:cxn modelId="{55E15384-3E3A-4F35-A163-7D892D97CF7D}" type="presParOf" srcId="{63EB0597-8724-4761-8092-81590CED5093}" destId="{CB44AB33-DAE9-4D3C-8CF2-2CD4BEE07ED1}" srcOrd="1" destOrd="0" presId="urn:microsoft.com/office/officeart/2018/2/layout/IconCircleList"/>
    <dgm:cxn modelId="{BD7A8DE8-5E77-4AD6-B7D2-7853369F0541}" type="presParOf" srcId="{63EB0597-8724-4761-8092-81590CED5093}" destId="{1F67D811-BC06-45CC-B9B7-19E42EBC7B92}" srcOrd="2" destOrd="0" presId="urn:microsoft.com/office/officeart/2018/2/layout/IconCircleList"/>
    <dgm:cxn modelId="{02AEB08C-129F-42E5-87F7-C8EEB9AF3895}" type="presParOf" srcId="{1F67D811-BC06-45CC-B9B7-19E42EBC7B92}" destId="{C4D219CC-5FF4-47A0-BE1E-AD44761E412C}" srcOrd="0" destOrd="0" presId="urn:microsoft.com/office/officeart/2018/2/layout/IconCircleList"/>
    <dgm:cxn modelId="{FEC8A20E-6A21-49C7-84CA-896D1A284BC9}" type="presParOf" srcId="{1F67D811-BC06-45CC-B9B7-19E42EBC7B92}" destId="{F24D69D6-EA9C-480C-9348-A4FFD235C55E}" srcOrd="1" destOrd="0" presId="urn:microsoft.com/office/officeart/2018/2/layout/IconCircleList"/>
    <dgm:cxn modelId="{DD2FB50B-6616-4F52-A6F3-8DB1052F0E24}" type="presParOf" srcId="{1F67D811-BC06-45CC-B9B7-19E42EBC7B92}" destId="{979B4DC3-168B-470F-A095-5C9D7011D9EC}" srcOrd="2" destOrd="0" presId="urn:microsoft.com/office/officeart/2018/2/layout/IconCircleList"/>
    <dgm:cxn modelId="{20FBC221-1B07-4471-9BC7-386ED5964933}" type="presParOf" srcId="{1F67D811-BC06-45CC-B9B7-19E42EBC7B92}" destId="{B4180559-EFC6-4BDA-B048-94D01E7A3384}" srcOrd="3" destOrd="0" presId="urn:microsoft.com/office/officeart/2018/2/layout/IconCircleList"/>
    <dgm:cxn modelId="{44B7ACE9-F13B-419F-A65A-526C6B7E3F02}" type="presParOf" srcId="{63EB0597-8724-4761-8092-81590CED5093}" destId="{795AD855-34BE-4201-A27E-E1AF92957475}" srcOrd="3" destOrd="0" presId="urn:microsoft.com/office/officeart/2018/2/layout/IconCircleList"/>
    <dgm:cxn modelId="{82657355-54B6-4CC0-AA54-D352EDB476D6}" type="presParOf" srcId="{63EB0597-8724-4761-8092-81590CED5093}" destId="{CE41DC6B-CF2F-4A6B-B4FE-31F656DBF774}" srcOrd="4" destOrd="0" presId="urn:microsoft.com/office/officeart/2018/2/layout/IconCircleList"/>
    <dgm:cxn modelId="{4234A931-C1AE-4849-87CB-4DBDB8DCB08D}" type="presParOf" srcId="{CE41DC6B-CF2F-4A6B-B4FE-31F656DBF774}" destId="{53DD22DA-06C6-4EA7-83F8-4B16254D4BD4}" srcOrd="0" destOrd="0" presId="urn:microsoft.com/office/officeart/2018/2/layout/IconCircleList"/>
    <dgm:cxn modelId="{ACFCFDA4-DA61-4C87-8C62-9CA6853307AE}" type="presParOf" srcId="{CE41DC6B-CF2F-4A6B-B4FE-31F656DBF774}" destId="{E3D33B76-4886-4EB3-A228-A4038A00A0A7}" srcOrd="1" destOrd="0" presId="urn:microsoft.com/office/officeart/2018/2/layout/IconCircleList"/>
    <dgm:cxn modelId="{8A0A2C7A-477D-41B7-937B-34D0BE738E30}" type="presParOf" srcId="{CE41DC6B-CF2F-4A6B-B4FE-31F656DBF774}" destId="{F093911F-05F4-465A-B90F-29BBF755B32E}" srcOrd="2" destOrd="0" presId="urn:microsoft.com/office/officeart/2018/2/layout/IconCircleList"/>
    <dgm:cxn modelId="{AF7B2ABE-188C-4531-BB26-68C7BF8A293C}" type="presParOf" srcId="{CE41DC6B-CF2F-4A6B-B4FE-31F656DBF774}" destId="{630D07A4-ABEA-484D-8280-7696E3737249}" srcOrd="3" destOrd="0" presId="urn:microsoft.com/office/officeart/2018/2/layout/IconCircleList"/>
    <dgm:cxn modelId="{F38ED371-3DBE-4770-B585-61F8B99D0D87}" type="presParOf" srcId="{63EB0597-8724-4761-8092-81590CED5093}" destId="{BE45935D-33E0-4EAA-8FDB-8AF0584EEC98}" srcOrd="5" destOrd="0" presId="urn:microsoft.com/office/officeart/2018/2/layout/IconCircleList"/>
    <dgm:cxn modelId="{7D20C76E-B3DE-4A48-8F76-827803A1EF38}" type="presParOf" srcId="{63EB0597-8724-4761-8092-81590CED5093}" destId="{C1A7149E-CE9E-43A2-942C-9E95B7297E4F}" srcOrd="6" destOrd="0" presId="urn:microsoft.com/office/officeart/2018/2/layout/IconCircleList"/>
    <dgm:cxn modelId="{93976195-0816-4804-8042-60A60EEA66F1}" type="presParOf" srcId="{C1A7149E-CE9E-43A2-942C-9E95B7297E4F}" destId="{876E4DA5-504D-48AD-8001-770FA03E3805}" srcOrd="0" destOrd="0" presId="urn:microsoft.com/office/officeart/2018/2/layout/IconCircleList"/>
    <dgm:cxn modelId="{D38D12E4-F761-4C45-A137-85E6559CE716}" type="presParOf" srcId="{C1A7149E-CE9E-43A2-942C-9E95B7297E4F}" destId="{234F737B-7D46-48AA-9501-BDFFDC9CE7F0}" srcOrd="1" destOrd="0" presId="urn:microsoft.com/office/officeart/2018/2/layout/IconCircleList"/>
    <dgm:cxn modelId="{5FC53405-C251-47A3-9B06-A6E3F62EF61A}" type="presParOf" srcId="{C1A7149E-CE9E-43A2-942C-9E95B7297E4F}" destId="{5ACFD427-0E0B-4BFB-B500-1AC9C98BA068}" srcOrd="2" destOrd="0" presId="urn:microsoft.com/office/officeart/2018/2/layout/IconCircleList"/>
    <dgm:cxn modelId="{6E71E913-B0BB-497C-B5D2-FEB45A2CCBB9}" type="presParOf" srcId="{C1A7149E-CE9E-43A2-942C-9E95B7297E4F}" destId="{E065B0DC-6F91-41D9-97EF-D616584BEEAB}" srcOrd="3" destOrd="0" presId="urn:microsoft.com/office/officeart/2018/2/layout/IconCircleList"/>
    <dgm:cxn modelId="{B3EE30B5-9613-427F-BCAC-8C224A0B04D6}" type="presParOf" srcId="{63EB0597-8724-4761-8092-81590CED5093}" destId="{45AA917E-4EA3-4CCD-99F7-AE9E3A2CFA21}" srcOrd="7" destOrd="0" presId="urn:microsoft.com/office/officeart/2018/2/layout/IconCircleList"/>
    <dgm:cxn modelId="{E390D223-5F6A-4C67-932B-3895621A7234}" type="presParOf" srcId="{63EB0597-8724-4761-8092-81590CED5093}" destId="{72E26F86-129C-415E-BC36-9B8A9971918E}" srcOrd="8" destOrd="0" presId="urn:microsoft.com/office/officeart/2018/2/layout/IconCircleList"/>
    <dgm:cxn modelId="{90F112A2-E56C-415A-B5ED-17E8742886EF}" type="presParOf" srcId="{72E26F86-129C-415E-BC36-9B8A9971918E}" destId="{815E85EE-79D1-4E96-8501-2B91BD765E96}" srcOrd="0" destOrd="0" presId="urn:microsoft.com/office/officeart/2018/2/layout/IconCircleList"/>
    <dgm:cxn modelId="{84A87063-D4FC-4568-A697-83CA8FC125CE}" type="presParOf" srcId="{72E26F86-129C-415E-BC36-9B8A9971918E}" destId="{0A1EA6A5-F176-4EBE-BCA9-DCDBA568EBDE}" srcOrd="1" destOrd="0" presId="urn:microsoft.com/office/officeart/2018/2/layout/IconCircleList"/>
    <dgm:cxn modelId="{B5929F02-2BCB-477E-B769-1CE8FE420FA2}" type="presParOf" srcId="{72E26F86-129C-415E-BC36-9B8A9971918E}" destId="{182CF09E-0AC7-430B-82A4-4BE9F65F9E35}" srcOrd="2" destOrd="0" presId="urn:microsoft.com/office/officeart/2018/2/layout/IconCircleList"/>
    <dgm:cxn modelId="{1A10FC5E-A0F6-48B0-A038-A7C2CED3FCDA}" type="presParOf" srcId="{72E26F86-129C-415E-BC36-9B8A9971918E}" destId="{46E41607-F279-433D-ABCE-E90546048D93}" srcOrd="3" destOrd="0" presId="urn:microsoft.com/office/officeart/2018/2/layout/IconCircleList"/>
    <dgm:cxn modelId="{0ADD4C8C-6D7C-4390-8C8F-2E23F7268698}" type="presParOf" srcId="{63EB0597-8724-4761-8092-81590CED5093}" destId="{28CB48A0-2E46-4FAD-A049-EACDF90F4890}" srcOrd="9" destOrd="0" presId="urn:microsoft.com/office/officeart/2018/2/layout/IconCircleList"/>
    <dgm:cxn modelId="{F5899996-0951-4A24-9161-6C2827DF6387}" type="presParOf" srcId="{63EB0597-8724-4761-8092-81590CED5093}" destId="{F5B18EBB-60C2-464B-B584-DDDE236D1E8E}" srcOrd="10" destOrd="0" presId="urn:microsoft.com/office/officeart/2018/2/layout/IconCircleList"/>
    <dgm:cxn modelId="{1EA11A8F-0F8E-49F4-9B3A-F3F741BDF24D}" type="presParOf" srcId="{F5B18EBB-60C2-464B-B584-DDDE236D1E8E}" destId="{A242A024-DBC2-4F66-A2B1-72D36B8E935E}" srcOrd="0" destOrd="0" presId="urn:microsoft.com/office/officeart/2018/2/layout/IconCircleList"/>
    <dgm:cxn modelId="{653B750D-4B76-41E8-BD4B-6E9FDBE14542}" type="presParOf" srcId="{F5B18EBB-60C2-464B-B584-DDDE236D1E8E}" destId="{DBE774DF-2488-4CAC-85AE-9B07B1DDD0C7}" srcOrd="1" destOrd="0" presId="urn:microsoft.com/office/officeart/2018/2/layout/IconCircleList"/>
    <dgm:cxn modelId="{F5C472E3-113D-4066-8F7C-1ECA477C0BB8}" type="presParOf" srcId="{F5B18EBB-60C2-464B-B584-DDDE236D1E8E}" destId="{136BA79E-FCB7-430C-9023-DE876CE68FC6}" srcOrd="2" destOrd="0" presId="urn:microsoft.com/office/officeart/2018/2/layout/IconCircleList"/>
    <dgm:cxn modelId="{95422A47-127C-4178-9437-382B10710F88}" type="presParOf" srcId="{F5B18EBB-60C2-464B-B584-DDDE236D1E8E}" destId="{ABAD5995-0EF4-4880-881C-C9B6E7CB28E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A94FF-9272-45A6-8F4A-78939FCC919C}">
      <dsp:nvSpPr>
        <dsp:cNvPr id="0" name=""/>
        <dsp:cNvSpPr/>
      </dsp:nvSpPr>
      <dsp:spPr>
        <a:xfrm>
          <a:off x="291807" y="669737"/>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38404-19D7-4B1B-AFE7-A513C204260A}">
      <dsp:nvSpPr>
        <dsp:cNvPr id="0" name=""/>
        <dsp:cNvSpPr/>
      </dsp:nvSpPr>
      <dsp:spPr>
        <a:xfrm>
          <a:off x="461515" y="839445"/>
          <a:ext cx="468716" cy="468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B71456-5AFE-4CD4-904B-D8EA8BA45AF2}">
      <dsp:nvSpPr>
        <dsp:cNvPr id="0" name=""/>
        <dsp:cNvSpPr/>
      </dsp:nvSpPr>
      <dsp:spPr>
        <a:xfrm>
          <a:off x="1273110" y="669737"/>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Moving employees between jobs and between statuses</a:t>
          </a:r>
          <a:endParaRPr lang="en-US" sz="1100" kern="1200"/>
        </a:p>
      </dsp:txBody>
      <dsp:txXfrm>
        <a:off x="1273110" y="669737"/>
        <a:ext cx="1904883" cy="808132"/>
      </dsp:txXfrm>
    </dsp:sp>
    <dsp:sp modelId="{C4D219CC-5FF4-47A0-BE1E-AD44761E412C}">
      <dsp:nvSpPr>
        <dsp:cNvPr id="0" name=""/>
        <dsp:cNvSpPr/>
      </dsp:nvSpPr>
      <dsp:spPr>
        <a:xfrm>
          <a:off x="3509906" y="669737"/>
          <a:ext cx="808132" cy="8081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D69D6-EA9C-480C-9348-A4FFD235C55E}">
      <dsp:nvSpPr>
        <dsp:cNvPr id="0" name=""/>
        <dsp:cNvSpPr/>
      </dsp:nvSpPr>
      <dsp:spPr>
        <a:xfrm>
          <a:off x="3679614" y="839445"/>
          <a:ext cx="468716" cy="468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80559-EFC6-4BDA-B048-94D01E7A3384}">
      <dsp:nvSpPr>
        <dsp:cNvPr id="0" name=""/>
        <dsp:cNvSpPr/>
      </dsp:nvSpPr>
      <dsp:spPr>
        <a:xfrm>
          <a:off x="4491210" y="669737"/>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Adding, editing, and archiving employees</a:t>
          </a:r>
          <a:endParaRPr lang="en-US" sz="1100" kern="1200"/>
        </a:p>
      </dsp:txBody>
      <dsp:txXfrm>
        <a:off x="4491210" y="669737"/>
        <a:ext cx="1904883" cy="808132"/>
      </dsp:txXfrm>
    </dsp:sp>
    <dsp:sp modelId="{53DD22DA-06C6-4EA7-83F8-4B16254D4BD4}">
      <dsp:nvSpPr>
        <dsp:cNvPr id="0" name=""/>
        <dsp:cNvSpPr/>
      </dsp:nvSpPr>
      <dsp:spPr>
        <a:xfrm>
          <a:off x="6728005" y="669737"/>
          <a:ext cx="808132" cy="8081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D33B76-4886-4EB3-A228-A4038A00A0A7}">
      <dsp:nvSpPr>
        <dsp:cNvPr id="0" name=""/>
        <dsp:cNvSpPr/>
      </dsp:nvSpPr>
      <dsp:spPr>
        <a:xfrm>
          <a:off x="6897713" y="839445"/>
          <a:ext cx="468716" cy="468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0D07A4-ABEA-484D-8280-7696E3737249}">
      <dsp:nvSpPr>
        <dsp:cNvPr id="0" name=""/>
        <dsp:cNvSpPr/>
      </dsp:nvSpPr>
      <dsp:spPr>
        <a:xfrm>
          <a:off x="7709309" y="669737"/>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Adding, editing, and archiving jobs</a:t>
          </a:r>
          <a:endParaRPr lang="en-US" sz="1100" kern="1200"/>
        </a:p>
      </dsp:txBody>
      <dsp:txXfrm>
        <a:off x="7709309" y="669737"/>
        <a:ext cx="1904883" cy="808132"/>
      </dsp:txXfrm>
    </dsp:sp>
    <dsp:sp modelId="{876E4DA5-504D-48AD-8001-770FA03E3805}">
      <dsp:nvSpPr>
        <dsp:cNvPr id="0" name=""/>
        <dsp:cNvSpPr/>
      </dsp:nvSpPr>
      <dsp:spPr>
        <a:xfrm>
          <a:off x="291807" y="2083262"/>
          <a:ext cx="808132" cy="8081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F737B-7D46-48AA-9501-BDFFDC9CE7F0}">
      <dsp:nvSpPr>
        <dsp:cNvPr id="0" name=""/>
        <dsp:cNvSpPr/>
      </dsp:nvSpPr>
      <dsp:spPr>
        <a:xfrm>
          <a:off x="461515" y="2252970"/>
          <a:ext cx="468716" cy="468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65B0DC-6F91-41D9-97EF-D616584BEEAB}">
      <dsp:nvSpPr>
        <dsp:cNvPr id="0" name=""/>
        <dsp:cNvSpPr/>
      </dsp:nvSpPr>
      <dsp:spPr>
        <a:xfrm>
          <a:off x="1273110" y="2083262"/>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Allowing for editing of predicted number of assignments</a:t>
          </a:r>
          <a:endParaRPr lang="en-US" sz="1100" kern="1200"/>
        </a:p>
      </dsp:txBody>
      <dsp:txXfrm>
        <a:off x="1273110" y="2083262"/>
        <a:ext cx="1904883" cy="808132"/>
      </dsp:txXfrm>
    </dsp:sp>
    <dsp:sp modelId="{815E85EE-79D1-4E96-8501-2B91BD765E96}">
      <dsp:nvSpPr>
        <dsp:cNvPr id="0" name=""/>
        <dsp:cNvSpPr/>
      </dsp:nvSpPr>
      <dsp:spPr>
        <a:xfrm>
          <a:off x="3509906" y="2083262"/>
          <a:ext cx="808132" cy="80813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1EA6A5-F176-4EBE-BCA9-DCDBA568EBDE}">
      <dsp:nvSpPr>
        <dsp:cNvPr id="0" name=""/>
        <dsp:cNvSpPr/>
      </dsp:nvSpPr>
      <dsp:spPr>
        <a:xfrm>
          <a:off x="3679614" y="2252970"/>
          <a:ext cx="468716" cy="4687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E41607-F279-433D-ABCE-E90546048D93}">
      <dsp:nvSpPr>
        <dsp:cNvPr id="0" name=""/>
        <dsp:cNvSpPr/>
      </dsp:nvSpPr>
      <dsp:spPr>
        <a:xfrm>
          <a:off x="4491210" y="2083262"/>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History of previous jobs and generated visual graphs</a:t>
          </a:r>
          <a:endParaRPr lang="en-US" sz="1100" kern="1200"/>
        </a:p>
      </dsp:txBody>
      <dsp:txXfrm>
        <a:off x="4491210" y="2083262"/>
        <a:ext cx="1904883" cy="808132"/>
      </dsp:txXfrm>
    </dsp:sp>
    <dsp:sp modelId="{A242A024-DBC2-4F66-A2B1-72D36B8E935E}">
      <dsp:nvSpPr>
        <dsp:cNvPr id="0" name=""/>
        <dsp:cNvSpPr/>
      </dsp:nvSpPr>
      <dsp:spPr>
        <a:xfrm>
          <a:off x="6728005" y="2083262"/>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774DF-2488-4CAC-85AE-9B07B1DDD0C7}">
      <dsp:nvSpPr>
        <dsp:cNvPr id="0" name=""/>
        <dsp:cNvSpPr/>
      </dsp:nvSpPr>
      <dsp:spPr>
        <a:xfrm>
          <a:off x="6897713" y="2252970"/>
          <a:ext cx="468716" cy="468716"/>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AD5995-0EF4-4880-881C-C9B6E7CB28E2}">
      <dsp:nvSpPr>
        <dsp:cNvPr id="0" name=""/>
        <dsp:cNvSpPr/>
      </dsp:nvSpPr>
      <dsp:spPr>
        <a:xfrm>
          <a:off x="7709309" y="2083262"/>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The UI must be intuitive and responsive for people who may not be the most familiar with technology</a:t>
          </a:r>
          <a:endParaRPr lang="en-US" sz="1100" kern="1200"/>
        </a:p>
      </dsp:txBody>
      <dsp:txXfrm>
        <a:off x="7709309" y="2083262"/>
        <a:ext cx="1904883" cy="80813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7A1AB-022A-4F42-93F1-D871E3226C7F}" type="datetimeFigureOut">
              <a:rPr lang="en-CA" smtClean="0"/>
              <a:t>2023-06-08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348CBE-0C8F-42ED-84FD-5ADDB7F97A69}" type="slidenum">
              <a:rPr lang="en-CA" smtClean="0"/>
              <a:t>‹#›</a:t>
            </a:fld>
            <a:endParaRPr lang="en-CA"/>
          </a:p>
        </p:txBody>
      </p:sp>
    </p:spTree>
    <p:extLst>
      <p:ext uri="{BB962C8B-B14F-4D97-AF65-F5344CB8AC3E}">
        <p14:creationId xmlns:p14="http://schemas.microsoft.com/office/powerpoint/2010/main" val="4018563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5348CBE-0C8F-42ED-84FD-5ADDB7F97A69}" type="slidenum">
              <a:rPr lang="en-CA" smtClean="0"/>
              <a:t>1</a:t>
            </a:fld>
            <a:endParaRPr lang="en-CA"/>
          </a:p>
        </p:txBody>
      </p:sp>
    </p:spTree>
    <p:extLst>
      <p:ext uri="{BB962C8B-B14F-4D97-AF65-F5344CB8AC3E}">
        <p14:creationId xmlns:p14="http://schemas.microsoft.com/office/powerpoint/2010/main" val="377139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sequence diagram for allocate employee. Most of our sequence diagrams follow a similar process:</a:t>
            </a:r>
          </a:p>
          <a:p>
            <a:r>
              <a:rPr lang="en-US"/>
              <a:t>The user sends a request to change/create something by submitting a forum or clicking a button</a:t>
            </a:r>
            <a:endParaRPr lang="en-US">
              <a:cs typeface="Calibri"/>
            </a:endParaRPr>
          </a:p>
          <a:p>
            <a:r>
              <a:rPr lang="en-US"/>
              <a:t>The client handles that request, passes the data to the server</a:t>
            </a:r>
          </a:p>
          <a:p>
            <a:r>
              <a:rPr lang="en-US"/>
              <a:t>The server validates data, if succeed, retrieve data from database, display changed state to the user, or if validation fails, an error message </a:t>
            </a:r>
            <a:r>
              <a:rPr lang="en-US" err="1"/>
              <a:t>wil</a:t>
            </a:r>
            <a:r>
              <a:rPr lang="en-US"/>
              <a:t> be displayed.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10</a:t>
            </a:fld>
            <a:endParaRPr lang="en-CA"/>
          </a:p>
        </p:txBody>
      </p:sp>
    </p:spTree>
    <p:extLst>
      <p:ext uri="{BB962C8B-B14F-4D97-AF65-F5344CB8AC3E}">
        <p14:creationId xmlns:p14="http://schemas.microsoft.com/office/powerpoint/2010/main" val="390757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Due to time constraint/concerns for the learning curve for new technologies, we decide to stick with technologies that most of our group members are comfortable with.</a:t>
            </a:r>
            <a:br>
              <a:rPr lang="en-US">
                <a:cs typeface="+mn-lt"/>
              </a:rPr>
            </a:br>
            <a:r>
              <a:rPr lang="en-US"/>
              <a:t> </a:t>
            </a:r>
          </a:p>
          <a:p>
            <a:endParaRPr lang="en-US">
              <a:cs typeface="Calibri"/>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11</a:t>
            </a:fld>
            <a:endParaRPr lang="en-CA"/>
          </a:p>
        </p:txBody>
      </p:sp>
    </p:spTree>
    <p:extLst>
      <p:ext uri="{BB962C8B-B14F-4D97-AF65-F5344CB8AC3E}">
        <p14:creationId xmlns:p14="http://schemas.microsoft.com/office/powerpoint/2010/main" val="306449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Unit testing:</a:t>
            </a:r>
          </a:p>
          <a:p>
            <a:r>
              <a:rPr lang="en-US">
                <a:cs typeface="Calibri"/>
              </a:rPr>
              <a:t>-Make sure all components fulfill the functional requirements. </a:t>
            </a:r>
            <a:r>
              <a:rPr lang="en-US"/>
              <a:t>Each component is tested in isolation to verify its behavior, inputs, and outputs. Happens during the whole development phase, ideally tests are written before actual implementation of individual components.</a:t>
            </a:r>
            <a:endParaRPr lang="en-US">
              <a:cs typeface="Calibri"/>
            </a:endParaRPr>
          </a:p>
          <a:p>
            <a:r>
              <a:rPr lang="en-US">
                <a:cs typeface="Calibri"/>
              </a:rPr>
              <a:t>Integration testing:</a:t>
            </a:r>
          </a:p>
          <a:p>
            <a:r>
              <a:rPr lang="en-US">
                <a:cs typeface="Calibri"/>
              </a:rPr>
              <a:t>-When two components merge, they should pass their respective unit tests, this is to make sure that these components interact with each other properly</a:t>
            </a:r>
          </a:p>
          <a:p>
            <a:r>
              <a:rPr lang="en-US">
                <a:cs typeface="Calibri"/>
              </a:rPr>
              <a:t>User testing:</a:t>
            </a:r>
          </a:p>
          <a:p>
            <a:r>
              <a:rPr lang="en-US">
                <a:cs typeface="Calibri"/>
              </a:rPr>
              <a:t>-Provide a prototype to our clients, observe their interactions with it, take feed backs. The purpose of user testing is to make sure that the project fulfill key non-functional requirement, especially the </a:t>
            </a:r>
            <a:r>
              <a:rPr lang="en-US"/>
              <a:t>user </a:t>
            </a:r>
            <a:r>
              <a:rPr lang="en-US" err="1"/>
              <a:t>firendliness</a:t>
            </a:r>
            <a:r>
              <a:rPr lang="en-US"/>
              <a:t>. </a:t>
            </a:r>
            <a:endParaRPr lang="en-US">
              <a:cs typeface="Calibri"/>
            </a:endParaRPr>
          </a:p>
          <a:p>
            <a:r>
              <a:rPr lang="en-US">
                <a:cs typeface="Calibri"/>
              </a:rPr>
              <a:t>Regression testing: </a:t>
            </a:r>
          </a:p>
          <a:p>
            <a:r>
              <a:rPr lang="en-US">
                <a:cs typeface="Calibri"/>
              </a:rPr>
              <a:t>-</a:t>
            </a:r>
          </a:p>
          <a:p>
            <a:endParaRPr lang="en-US">
              <a:cs typeface="Calibri"/>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12</a:t>
            </a:fld>
            <a:endParaRPr lang="en-CA"/>
          </a:p>
        </p:txBody>
      </p:sp>
    </p:spTree>
    <p:extLst>
      <p:ext uri="{BB962C8B-B14F-4D97-AF65-F5344CB8AC3E}">
        <p14:creationId xmlns:p14="http://schemas.microsoft.com/office/powerpoint/2010/main" val="599981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~3 minutes - Edwin</a:t>
            </a:r>
          </a:p>
          <a:p>
            <a:r>
              <a:rPr lang="en-CA"/>
              <a:t>This part would be completed in Figma, not in PowerPoint.</a:t>
            </a:r>
          </a:p>
          <a:p>
            <a:r>
              <a:rPr lang="en-CA"/>
              <a:t>Edwin goes over UI mock-up in Figma – 3 mins</a:t>
            </a:r>
          </a:p>
          <a:p>
            <a:r>
              <a:rPr lang="en-CA"/>
              <a:t>How the drag and drop works</a:t>
            </a:r>
          </a:p>
          <a:p>
            <a:r>
              <a:rPr lang="en-CA"/>
              <a:t>How the layout makes sense</a:t>
            </a:r>
          </a:p>
          <a:p>
            <a:r>
              <a:rPr lang="en-CA"/>
              <a:t>Difference between projector and edit views</a:t>
            </a:r>
          </a:p>
          <a:p>
            <a:r>
              <a:rPr lang="en-CA"/>
              <a:t>Visual display of the graphs</a:t>
            </a:r>
          </a:p>
          <a:p>
            <a:r>
              <a:rPr lang="en-CA"/>
              <a:t>How pins work</a:t>
            </a:r>
          </a:p>
        </p:txBody>
      </p:sp>
      <p:sp>
        <p:nvSpPr>
          <p:cNvPr id="4" name="Slide Number Placeholder 3"/>
          <p:cNvSpPr>
            <a:spLocks noGrp="1"/>
          </p:cNvSpPr>
          <p:nvPr>
            <p:ph type="sldNum" sz="quarter" idx="5"/>
          </p:nvPr>
        </p:nvSpPr>
        <p:spPr/>
        <p:txBody>
          <a:bodyPr/>
          <a:lstStyle/>
          <a:p>
            <a:fld id="{45348CBE-0C8F-42ED-84FD-5ADDB7F97A69}" type="slidenum">
              <a:rPr lang="en-CA" smtClean="0"/>
              <a:t>13</a:t>
            </a:fld>
            <a:endParaRPr lang="en-CA"/>
          </a:p>
        </p:txBody>
      </p:sp>
    </p:spTree>
    <p:extLst>
      <p:ext uri="{BB962C8B-B14F-4D97-AF65-F5344CB8AC3E}">
        <p14:creationId xmlns:p14="http://schemas.microsoft.com/office/powerpoint/2010/main" val="1591393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5348CBE-0C8F-42ED-84FD-5ADDB7F97A69}" type="slidenum">
              <a:rPr lang="en-CA" smtClean="0"/>
              <a:t>14</a:t>
            </a:fld>
            <a:endParaRPr lang="en-CA"/>
          </a:p>
        </p:txBody>
      </p:sp>
    </p:spTree>
    <p:extLst>
      <p:ext uri="{BB962C8B-B14F-4D97-AF65-F5344CB8AC3E}">
        <p14:creationId xmlns:p14="http://schemas.microsoft.com/office/powerpoint/2010/main" val="205858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~1 minute - Edwin</a:t>
            </a:r>
            <a:endParaRPr lang="en-US"/>
          </a:p>
          <a:p>
            <a:r>
              <a:rPr lang="en-CA"/>
              <a:t>Hello, and thank you for listening in to our presentation of our current assignment. We are tasked with making a manpower scheduling board for our client which is Horizon Electric Inc.</a:t>
            </a:r>
          </a:p>
          <a:p>
            <a:endParaRPr lang="en-CA"/>
          </a:p>
          <a:p>
            <a:r>
              <a:rPr lang="en-CA"/>
              <a:t>Horizon Electric is a full-service electrical contractor serving the Okanagan Valley and surrounding areas who has worked on many projects including contracts on the University such as the Nechako Residence Building as well as the Health and Exercise Science building.</a:t>
            </a:r>
            <a:endParaRPr lang="en-CA">
              <a:cs typeface="Calibri"/>
            </a:endParaRPr>
          </a:p>
          <a:p>
            <a:endParaRPr lang="en-CA"/>
          </a:p>
          <a:p>
            <a:r>
              <a:rPr lang="en-CA"/>
              <a:t>Our project as software developers is to help Horizon Electric digitize their current manpower scheduling board which is currently literally a whiteboard with magnets stuck on.</a:t>
            </a:r>
            <a:endParaRPr lang="en-CA">
              <a:cs typeface="Calibri"/>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2</a:t>
            </a:fld>
            <a:endParaRPr lang="en-CA"/>
          </a:p>
        </p:txBody>
      </p:sp>
    </p:spTree>
    <p:extLst>
      <p:ext uri="{BB962C8B-B14F-4D97-AF65-F5344CB8AC3E}">
        <p14:creationId xmlns:p14="http://schemas.microsoft.com/office/powerpoint/2010/main" val="347085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~2 Minutes JORDAN</a:t>
            </a:r>
          </a:p>
          <a:p>
            <a:r>
              <a:rPr lang="en-CA"/>
              <a:t>As you can see from the picture. This is the current system that Horizon managers are using to allocate their employees. While it’s functional, it is also completely manual and has no useful features such as a history of jobs or insights into their current assignments. The board is proving to be too small as the company grows, with limited space for increasing job and employee numbers. </a:t>
            </a:r>
            <a:r>
              <a:rPr lang="en-CA" b="0" i="0">
                <a:solidFill>
                  <a:srgbClr val="111111"/>
                </a:solidFill>
                <a:effectLst/>
                <a:latin typeface="-apple-system"/>
              </a:rPr>
              <a:t>By implementing a more advanced digital system that supports these features, Horizon managers could more easily allocate their employees and keep track of their assignments. This would improve the efficiency and accuracy of the allocation process and could save the company money.</a:t>
            </a:r>
            <a:endParaRPr lang="en-CA">
              <a:cs typeface="Calibri"/>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3</a:t>
            </a:fld>
            <a:endParaRPr lang="en-CA"/>
          </a:p>
        </p:txBody>
      </p:sp>
    </p:spTree>
    <p:extLst>
      <p:ext uri="{BB962C8B-B14F-4D97-AF65-F5344CB8AC3E}">
        <p14:creationId xmlns:p14="http://schemas.microsoft.com/office/powerpoint/2010/main" val="772429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Adam – 1min</a:t>
            </a:r>
            <a:br>
              <a:rPr lang="en-US" dirty="0">
                <a:cs typeface="+mn-lt"/>
              </a:rPr>
            </a:br>
            <a:br>
              <a:rPr lang="en-US" dirty="0">
                <a:cs typeface="+mn-lt"/>
              </a:rPr>
            </a:br>
            <a:r>
              <a:rPr lang="en-US" dirty="0">
                <a:cs typeface="Calibri"/>
              </a:rPr>
              <a:t>One of the coolest parts of this project, in my opinion, is our main user group. Our primary user group are construction managers, who are typically older fellows who avoid technology and are unaware of what its capabilities are or how it works, and I think that's pretty realistic for future jobs. Here we have Gregory, who you might be able to get the vibe of just looking at him. </a:t>
            </a:r>
            <a:br>
              <a:rPr lang="en-US" dirty="0">
                <a:cs typeface="+mn-lt"/>
              </a:rPr>
            </a:br>
            <a:br>
              <a:rPr lang="en-US" dirty="0">
                <a:cs typeface="+mn-lt"/>
              </a:rPr>
            </a:br>
            <a:r>
              <a:rPr lang="en-US" dirty="0">
                <a:cs typeface="Calibri"/>
              </a:rPr>
              <a:t>He's not really looking for some kind of fancy pants software that has a ton of features, but would rather want something more </a:t>
            </a:r>
            <a:r>
              <a:rPr lang="en-US" b="1" dirty="0">
                <a:cs typeface="Calibri"/>
              </a:rPr>
              <a:t>simple </a:t>
            </a:r>
            <a:r>
              <a:rPr lang="en-US" dirty="0">
                <a:cs typeface="Calibri"/>
              </a:rPr>
              <a:t>and </a:t>
            </a:r>
            <a:r>
              <a:rPr lang="en-US" b="1" dirty="0">
                <a:cs typeface="Calibri"/>
              </a:rPr>
              <a:t>easy-to-learn</a:t>
            </a:r>
            <a:r>
              <a:rPr lang="en-US" dirty="0">
                <a:cs typeface="Calibri"/>
              </a:rPr>
              <a:t>, and especially </a:t>
            </a:r>
            <a:r>
              <a:rPr lang="en-US" b="1" dirty="0">
                <a:cs typeface="Calibri"/>
              </a:rPr>
              <a:t>safety</a:t>
            </a:r>
            <a:r>
              <a:rPr lang="en-US" dirty="0">
                <a:cs typeface="Calibri"/>
              </a:rPr>
              <a:t>, since he can make a lot of mistakes, where an undo system could be good.</a:t>
            </a:r>
          </a:p>
          <a:p>
            <a:endParaRPr lang="en-US" dirty="0">
              <a:ea typeface="Calibri"/>
              <a:cs typeface="Calibri"/>
            </a:endParaRPr>
          </a:p>
          <a:p>
            <a:r>
              <a:rPr lang="en-US" dirty="0">
                <a:ea typeface="Calibri"/>
                <a:cs typeface="Calibri"/>
              </a:rPr>
              <a:t>Some of his goals are to be able to quickly view, at a glance, what employees are working which jobs, as well as the levels of expertise of said employees, and be able to move them around accordingly, without needing to worry about manually updating the count of employees or anything. Additionally, he hopes to be able to see the history of who has worked where or how many employees have been assigned to a job over time, that way he can create better decisions.</a:t>
            </a:r>
          </a:p>
        </p:txBody>
      </p:sp>
      <p:sp>
        <p:nvSpPr>
          <p:cNvPr id="4" name="Slide Number Placeholder 3"/>
          <p:cNvSpPr>
            <a:spLocks noGrp="1"/>
          </p:cNvSpPr>
          <p:nvPr>
            <p:ph type="sldNum" sz="quarter" idx="5"/>
          </p:nvPr>
        </p:nvSpPr>
        <p:spPr/>
        <p:txBody>
          <a:bodyPr/>
          <a:lstStyle/>
          <a:p>
            <a:fld id="{45348CBE-0C8F-42ED-84FD-5ADDB7F97A69}" type="slidenum">
              <a:rPr lang="en-CA" smtClean="0"/>
              <a:t>4</a:t>
            </a:fld>
            <a:endParaRPr lang="en-CA"/>
          </a:p>
        </p:txBody>
      </p:sp>
    </p:spTree>
    <p:extLst>
      <p:ext uri="{BB962C8B-B14F-4D97-AF65-F5344CB8AC3E}">
        <p14:creationId xmlns:p14="http://schemas.microsoft.com/office/powerpoint/2010/main" val="55120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Adam – 30 sec</a:t>
            </a:r>
            <a:br>
              <a:rPr lang="en-US">
                <a:cs typeface="+mn-lt"/>
              </a:rPr>
            </a:br>
            <a:endParaRPr lang="en-US">
              <a:cs typeface="+mn-lt"/>
            </a:endParaRPr>
          </a:p>
          <a:p>
            <a:r>
              <a:rPr lang="en-US">
                <a:cs typeface="+mn-lt"/>
              </a:rPr>
              <a:t>As for a secondary user group, we have Alex, who is your typical </a:t>
            </a:r>
            <a:r>
              <a:rPr lang="en-US" err="1">
                <a:cs typeface="+mn-lt"/>
              </a:rPr>
              <a:t>sorta</a:t>
            </a:r>
            <a:r>
              <a:rPr lang="en-US">
                <a:cs typeface="+mn-lt"/>
              </a:rPr>
              <a:t> IT guy who might get called in to do </a:t>
            </a:r>
            <a:r>
              <a:rPr lang="en-US" err="1">
                <a:cs typeface="+mn-lt"/>
              </a:rPr>
              <a:t>maintence</a:t>
            </a:r>
            <a:r>
              <a:rPr lang="en-US">
                <a:cs typeface="+mn-lt"/>
              </a:rPr>
              <a:t> work on the system or load backups. </a:t>
            </a:r>
            <a:br>
              <a:rPr lang="en-US">
                <a:cs typeface="+mn-lt"/>
              </a:rPr>
            </a:br>
            <a:br>
              <a:rPr lang="en-US">
                <a:cs typeface="+mn-lt"/>
              </a:rPr>
            </a:br>
            <a:r>
              <a:rPr lang="en-US">
                <a:cs typeface="+mn-lt"/>
              </a:rPr>
              <a:t>His primary concerns is that there's good documentation, that way he can quickly get an idea on how the system works so he can do </a:t>
            </a:r>
            <a:r>
              <a:rPr lang="en-US" err="1">
                <a:cs typeface="+mn-lt"/>
              </a:rPr>
              <a:t>maintence</a:t>
            </a:r>
            <a:r>
              <a:rPr lang="en-US">
                <a:cs typeface="+mn-lt"/>
              </a:rPr>
              <a:t>. </a:t>
            </a:r>
          </a:p>
        </p:txBody>
      </p:sp>
      <p:sp>
        <p:nvSpPr>
          <p:cNvPr id="4" name="Slide Number Placeholder 3"/>
          <p:cNvSpPr>
            <a:spLocks noGrp="1"/>
          </p:cNvSpPr>
          <p:nvPr>
            <p:ph type="sldNum" sz="quarter" idx="5"/>
          </p:nvPr>
        </p:nvSpPr>
        <p:spPr/>
        <p:txBody>
          <a:bodyPr/>
          <a:lstStyle/>
          <a:p>
            <a:fld id="{45348CBE-0C8F-42ED-84FD-5ADDB7F97A69}" type="slidenum">
              <a:rPr lang="en-CA" smtClean="0"/>
              <a:t>5</a:t>
            </a:fld>
            <a:endParaRPr lang="en-CA"/>
          </a:p>
        </p:txBody>
      </p:sp>
    </p:spTree>
    <p:extLst>
      <p:ext uri="{BB962C8B-B14F-4D97-AF65-F5344CB8AC3E}">
        <p14:creationId xmlns:p14="http://schemas.microsoft.com/office/powerpoint/2010/main" val="3478339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Yuan~1 Minute</a:t>
            </a:r>
          </a:p>
          <a:p>
            <a:endParaRPr lang="en-CA"/>
          </a:p>
          <a:p>
            <a:r>
              <a:rPr lang="en-CA" dirty="0"/>
              <a:t>As you may image, the ease of editing/adding jobs/employees is the key because the primary users have limited technology background. The construction managers edit daily, so they need easy access of adding/editing/archiving employees and jobs, also ease of moving employees between jobs and between status. The product UI needs to be easily understood because the users have limited technology background. In addition, the prediction of number of assignments and visualization of history of previous jobs are extra great features for them to use.</a:t>
            </a:r>
            <a:endParaRPr lang="en-CA" dirty="0">
              <a:ea typeface="Calibri"/>
              <a:cs typeface="Calibri"/>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6</a:t>
            </a:fld>
            <a:endParaRPr lang="en-CA"/>
          </a:p>
        </p:txBody>
      </p:sp>
    </p:spTree>
    <p:extLst>
      <p:ext uri="{BB962C8B-B14F-4D97-AF65-F5344CB8AC3E}">
        <p14:creationId xmlns:p14="http://schemas.microsoft.com/office/powerpoint/2010/main" val="1706546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cs typeface="+mn-lt"/>
              </a:rPr>
              <a:t>Adam - 1min</a:t>
            </a:r>
            <a:br>
              <a:rPr lang="en-CA" dirty="0">
                <a:cs typeface="+mn-lt"/>
              </a:rPr>
            </a:br>
            <a:br>
              <a:rPr lang="en-CA" dirty="0">
                <a:cs typeface="+mn-lt"/>
              </a:rPr>
            </a:br>
            <a:r>
              <a:rPr lang="en-CA" dirty="0">
                <a:cs typeface="Calibri"/>
              </a:rPr>
              <a:t>Here is a view of our use case diagram, where we have</a:t>
            </a:r>
            <a:r>
              <a:rPr lang="en-CA" b="1" dirty="0">
                <a:cs typeface="Calibri"/>
              </a:rPr>
              <a:t> </a:t>
            </a:r>
            <a:r>
              <a:rPr lang="en-CA" b="1" err="1">
                <a:cs typeface="Calibri"/>
              </a:rPr>
              <a:t>sorta</a:t>
            </a:r>
            <a:r>
              <a:rPr lang="en-CA" b="1" dirty="0">
                <a:cs typeface="Calibri"/>
              </a:rPr>
              <a:t> two different user types</a:t>
            </a:r>
            <a:r>
              <a:rPr lang="en-CA" dirty="0">
                <a:cs typeface="Calibri"/>
              </a:rPr>
              <a:t>: an </a:t>
            </a:r>
            <a:r>
              <a:rPr lang="en-CA" b="1" dirty="0">
                <a:cs typeface="Calibri"/>
              </a:rPr>
              <a:t>admin </a:t>
            </a:r>
            <a:r>
              <a:rPr lang="en-CA" dirty="0">
                <a:cs typeface="Calibri"/>
              </a:rPr>
              <a:t>and our </a:t>
            </a:r>
            <a:r>
              <a:rPr lang="en-CA" b="1" dirty="0">
                <a:cs typeface="Calibri"/>
              </a:rPr>
              <a:t>main user</a:t>
            </a:r>
            <a:r>
              <a:rPr lang="en-CA" dirty="0">
                <a:cs typeface="Calibri"/>
              </a:rPr>
              <a:t>. For use cases, other than the</a:t>
            </a:r>
            <a:r>
              <a:rPr lang="en-CA" b="1" dirty="0">
                <a:cs typeface="Calibri"/>
              </a:rPr>
              <a:t> typical account </a:t>
            </a:r>
            <a:r>
              <a:rPr lang="en-CA" err="1">
                <a:cs typeface="Calibri"/>
              </a:rPr>
              <a:t>thingos</a:t>
            </a:r>
            <a:r>
              <a:rPr lang="en-CA" dirty="0">
                <a:cs typeface="Calibri"/>
              </a:rPr>
              <a:t>, a lot of these things were </a:t>
            </a:r>
            <a:r>
              <a:rPr lang="en-CA" b="1" dirty="0">
                <a:cs typeface="Calibri"/>
              </a:rPr>
              <a:t>already mentioned,</a:t>
            </a:r>
            <a:r>
              <a:rPr lang="en-CA" dirty="0">
                <a:cs typeface="Calibri"/>
              </a:rPr>
              <a:t> but to list a few, we have stuff like being able to </a:t>
            </a:r>
            <a:r>
              <a:rPr lang="en-CA" b="1" dirty="0">
                <a:cs typeface="Calibri"/>
              </a:rPr>
              <a:t>create, archive jobs </a:t>
            </a:r>
            <a:r>
              <a:rPr lang="en-CA" dirty="0">
                <a:cs typeface="Calibri"/>
              </a:rPr>
              <a:t>and </a:t>
            </a:r>
            <a:r>
              <a:rPr lang="en-CA" b="1" dirty="0">
                <a:cs typeface="Calibri"/>
              </a:rPr>
              <a:t>edit</a:t>
            </a:r>
            <a:r>
              <a:rPr lang="en-CA" dirty="0">
                <a:cs typeface="Calibri"/>
              </a:rPr>
              <a:t> their </a:t>
            </a:r>
            <a:r>
              <a:rPr lang="en-CA" b="1" dirty="0">
                <a:cs typeface="Calibri"/>
              </a:rPr>
              <a:t>projected employees;</a:t>
            </a:r>
            <a:r>
              <a:rPr lang="en-CA" dirty="0">
                <a:cs typeface="Calibri"/>
              </a:rPr>
              <a:t> Create, edit, and delete employees;  as well as view a simplified schedule, which is meant to be a </a:t>
            </a:r>
            <a:r>
              <a:rPr lang="en-CA" b="1" dirty="0">
                <a:cs typeface="Calibri"/>
              </a:rPr>
              <a:t>simplified view</a:t>
            </a:r>
            <a:r>
              <a:rPr lang="en-CA" dirty="0">
                <a:cs typeface="Calibri"/>
              </a:rPr>
              <a:t> that will be shown on their </a:t>
            </a:r>
            <a:r>
              <a:rPr lang="en-CA" b="1" dirty="0">
                <a:cs typeface="Calibri"/>
              </a:rPr>
              <a:t>projector</a:t>
            </a:r>
            <a:r>
              <a:rPr lang="en-CA" dirty="0">
                <a:cs typeface="Calibri"/>
              </a:rPr>
              <a:t>.</a:t>
            </a:r>
            <a:br>
              <a:rPr lang="en-CA" dirty="0">
                <a:ea typeface="Calibri"/>
                <a:cs typeface="+mn-lt"/>
              </a:rPr>
            </a:br>
            <a:endParaRPr lang="en-CA">
              <a:ea typeface="Calibri"/>
              <a:cs typeface="+mn-lt"/>
            </a:endParaRPr>
          </a:p>
          <a:p>
            <a:r>
              <a:rPr lang="en-CA" dirty="0">
                <a:ea typeface="Calibri"/>
                <a:cs typeface="+mn-lt"/>
              </a:rPr>
              <a:t>Some other use cases include users being able to</a:t>
            </a:r>
            <a:r>
              <a:rPr lang="en-CA" b="1" dirty="0">
                <a:ea typeface="Calibri"/>
                <a:cs typeface="+mn-lt"/>
              </a:rPr>
              <a:t> view graphs and summaries </a:t>
            </a:r>
            <a:r>
              <a:rPr lang="en-CA" dirty="0">
                <a:ea typeface="Calibri"/>
                <a:cs typeface="+mn-lt"/>
              </a:rPr>
              <a:t>with the </a:t>
            </a:r>
            <a:r>
              <a:rPr lang="en-CA" b="1" dirty="0">
                <a:ea typeface="Calibri"/>
                <a:cs typeface="+mn-lt"/>
              </a:rPr>
              <a:t>data </a:t>
            </a:r>
            <a:r>
              <a:rPr lang="en-CA" dirty="0">
                <a:ea typeface="Calibri"/>
                <a:cs typeface="+mn-lt"/>
              </a:rPr>
              <a:t>we gathered, as well as being able to i</a:t>
            </a:r>
            <a:r>
              <a:rPr lang="en-CA" b="1" dirty="0">
                <a:ea typeface="Calibri"/>
                <a:cs typeface="+mn-lt"/>
              </a:rPr>
              <a:t>mport a csv of their old employee information</a:t>
            </a:r>
            <a:r>
              <a:rPr lang="en-CA" dirty="0">
                <a:ea typeface="Calibri"/>
                <a:cs typeface="+mn-lt"/>
              </a:rPr>
              <a:t>, with the ability to </a:t>
            </a:r>
            <a:r>
              <a:rPr lang="en-CA" b="1" dirty="0">
                <a:ea typeface="Calibri"/>
                <a:cs typeface="+mn-lt"/>
              </a:rPr>
              <a:t>export </a:t>
            </a:r>
            <a:r>
              <a:rPr lang="en-CA" dirty="0">
                <a:ea typeface="Calibri"/>
                <a:cs typeface="+mn-lt"/>
              </a:rPr>
              <a:t>that later if they would like as well. </a:t>
            </a:r>
            <a:br>
              <a:rPr lang="en-CA" dirty="0">
                <a:ea typeface="Calibri"/>
                <a:cs typeface="+mn-lt"/>
              </a:rPr>
            </a:br>
            <a:br>
              <a:rPr lang="en-CA" dirty="0">
                <a:ea typeface="Calibri"/>
                <a:cs typeface="+mn-lt"/>
              </a:rPr>
            </a:br>
            <a:r>
              <a:rPr lang="en-CA" dirty="0">
                <a:ea typeface="Calibri"/>
                <a:cs typeface="+mn-lt"/>
              </a:rPr>
              <a:t>And </a:t>
            </a:r>
            <a:r>
              <a:rPr lang="en-CA" b="1" dirty="0">
                <a:ea typeface="Calibri"/>
                <a:cs typeface="+mn-lt"/>
              </a:rPr>
              <a:t>of course</a:t>
            </a:r>
            <a:r>
              <a:rPr lang="en-CA" dirty="0">
                <a:ea typeface="Calibri"/>
                <a:cs typeface="+mn-lt"/>
              </a:rPr>
              <a:t>, we have the ability to </a:t>
            </a:r>
            <a:r>
              <a:rPr lang="en-CA" b="1" dirty="0">
                <a:ea typeface="Calibri"/>
                <a:cs typeface="+mn-lt"/>
              </a:rPr>
              <a:t>undo </a:t>
            </a:r>
            <a:r>
              <a:rPr lang="en-CA" dirty="0">
                <a:ea typeface="Calibri"/>
                <a:cs typeface="+mn-lt"/>
              </a:rPr>
              <a:t>on there, plus some other </a:t>
            </a:r>
            <a:r>
              <a:rPr lang="en-CA" b="1" dirty="0">
                <a:ea typeface="Calibri"/>
                <a:cs typeface="+mn-lt"/>
              </a:rPr>
              <a:t>admin </a:t>
            </a:r>
            <a:r>
              <a:rPr lang="en-CA" dirty="0">
                <a:ea typeface="Calibri"/>
                <a:cs typeface="+mn-lt"/>
              </a:rPr>
              <a:t>use cases like viewing diagnostic data or </a:t>
            </a:r>
            <a:r>
              <a:rPr lang="en-CA" b="1" dirty="0">
                <a:ea typeface="Calibri"/>
                <a:cs typeface="+mn-lt"/>
              </a:rPr>
              <a:t>loading database backups</a:t>
            </a:r>
            <a:r>
              <a:rPr lang="en-CA" dirty="0">
                <a:ea typeface="Calibri"/>
                <a:cs typeface="+mn-lt"/>
              </a:rPr>
              <a:t>.</a:t>
            </a:r>
          </a:p>
        </p:txBody>
      </p:sp>
      <p:sp>
        <p:nvSpPr>
          <p:cNvPr id="4" name="Slide Number Placeholder 3"/>
          <p:cNvSpPr>
            <a:spLocks noGrp="1"/>
          </p:cNvSpPr>
          <p:nvPr>
            <p:ph type="sldNum" sz="quarter" idx="5"/>
          </p:nvPr>
        </p:nvSpPr>
        <p:spPr/>
        <p:txBody>
          <a:bodyPr/>
          <a:lstStyle/>
          <a:p>
            <a:fld id="{45348CBE-0C8F-42ED-84FD-5ADDB7F97A69}" type="slidenum">
              <a:rPr lang="en-CA" smtClean="0"/>
              <a:t>7</a:t>
            </a:fld>
            <a:endParaRPr lang="en-CA"/>
          </a:p>
        </p:txBody>
      </p:sp>
    </p:spTree>
    <p:extLst>
      <p:ext uri="{BB962C8B-B14F-4D97-AF65-F5344CB8AC3E}">
        <p14:creationId xmlns:p14="http://schemas.microsoft.com/office/powerpoint/2010/main" val="2586837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cs typeface="+mn-lt"/>
              </a:rPr>
              <a:t>Adam - 45secs</a:t>
            </a:r>
            <a:br>
              <a:rPr lang="en-CA" dirty="0">
                <a:cs typeface="+mn-lt"/>
              </a:rPr>
            </a:br>
            <a:br>
              <a:rPr lang="en-CA" dirty="0">
                <a:cs typeface="+mn-lt"/>
              </a:rPr>
            </a:br>
            <a:r>
              <a:rPr lang="en-CA" dirty="0">
                <a:cs typeface="Calibri"/>
              </a:rPr>
              <a:t>This is our architecture diagram. I'm not sure if any of you have taken COSC 360, but it's essentially that. Our program will be web-based, with the </a:t>
            </a:r>
            <a:r>
              <a:rPr lang="en-CA" dirty="0"/>
              <a:t>web server and database on some containers on their local server, which is unique, in that their server is basically in the same room as their computers, which means it is all local.</a:t>
            </a:r>
            <a:br>
              <a:rPr lang="en-CA" dirty="0">
                <a:cs typeface="+mn-lt"/>
              </a:rPr>
            </a:br>
            <a:br>
              <a:rPr lang="en-CA" dirty="0">
                <a:cs typeface="+mn-lt"/>
              </a:rPr>
            </a:br>
            <a:r>
              <a:rPr lang="en-CA" dirty="0"/>
              <a:t>As you can see by the diagram</a:t>
            </a:r>
            <a:r>
              <a:rPr lang="en-CA" dirty="0">
                <a:ea typeface="Calibri"/>
                <a:cs typeface="Calibri"/>
              </a:rPr>
              <a:t>, within the local server, our containerised web server will talk to the containerised database, who stores data backups on the server's hard disk.</a:t>
            </a:r>
            <a:br>
              <a:rPr lang="en-CA" dirty="0">
                <a:cs typeface="+mn-lt"/>
              </a:rPr>
            </a:br>
            <a:br>
              <a:rPr lang="en-CA" dirty="0">
                <a:cs typeface="+mn-lt"/>
              </a:rPr>
            </a:br>
            <a:r>
              <a:rPr lang="en-CA" dirty="0">
                <a:cs typeface="Calibri"/>
              </a:rPr>
              <a:t>Additionally, we'll be using the LAMP stack, (Linux, Apache, MySQL, and PHP) to implement all of these.</a:t>
            </a:r>
            <a:endParaRPr lang="en-CA" dirty="0">
              <a:ea typeface="Calibri"/>
              <a:cs typeface="Calibri"/>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8</a:t>
            </a:fld>
            <a:endParaRPr lang="en-CA"/>
          </a:p>
        </p:txBody>
      </p:sp>
    </p:spTree>
    <p:extLst>
      <p:ext uri="{BB962C8B-B14F-4D97-AF65-F5344CB8AC3E}">
        <p14:creationId xmlns:p14="http://schemas.microsoft.com/office/powerpoint/2010/main" val="879555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Minute JORDAN</a:t>
            </a:r>
          </a:p>
          <a:p>
            <a:r>
              <a:rPr lang="en-US">
                <a:cs typeface="Calibri"/>
              </a:rPr>
              <a:t>Log in validates correct format client and server side</a:t>
            </a:r>
          </a:p>
          <a:p>
            <a:r>
              <a:rPr lang="en-US">
                <a:cs typeface="Calibri"/>
              </a:rPr>
              <a:t>Sends the data to the database to check if user exists</a:t>
            </a:r>
          </a:p>
          <a:p>
            <a:r>
              <a:rPr lang="en-US">
                <a:cs typeface="Calibri"/>
              </a:rPr>
              <a:t>Server verifies that all data matches</a:t>
            </a:r>
          </a:p>
          <a:p>
            <a:endParaRPr lang="en-US">
              <a:cs typeface="Calibri"/>
            </a:endParaRPr>
          </a:p>
          <a:p>
            <a:r>
              <a:rPr lang="en-US">
                <a:cs typeface="Calibri"/>
              </a:rPr>
              <a:t>Users will be able to edit employees and jobs, as well as add and delete old ones.</a:t>
            </a:r>
          </a:p>
          <a:p>
            <a:r>
              <a:rPr lang="en-US">
                <a:cs typeface="Calibri"/>
              </a:rPr>
              <a:t>Admins will be able to create and edit user accounts.</a:t>
            </a:r>
          </a:p>
          <a:p>
            <a:r>
              <a:rPr lang="en-US">
                <a:cs typeface="Calibri"/>
              </a:rPr>
              <a:t>These statements will be ran through the database by server-side PHP Scripts</a:t>
            </a:r>
          </a:p>
          <a:p>
            <a:endParaRPr lang="en-US">
              <a:cs typeface="Calibri"/>
            </a:endParaRPr>
          </a:p>
          <a:p>
            <a:r>
              <a:rPr lang="en-US" err="1">
                <a:cs typeface="Calibri"/>
              </a:rPr>
              <a:t>PHPMyAdmin</a:t>
            </a:r>
            <a:r>
              <a:rPr lang="en-US">
                <a:cs typeface="Calibri"/>
              </a:rPr>
              <a:t> will export a backup daily, when that occurs backups older than a specified age will be deleted.</a:t>
            </a:r>
          </a:p>
          <a:p>
            <a:r>
              <a:rPr lang="en-US">
                <a:cs typeface="Calibri"/>
              </a:rPr>
              <a:t>Admins can import backups in case of emergency.</a:t>
            </a:r>
          </a:p>
          <a:p>
            <a:endParaRPr lang="en-US">
              <a:cs typeface="Calibri"/>
            </a:endParaRPr>
          </a:p>
          <a:p>
            <a:r>
              <a:rPr lang="en-US">
                <a:cs typeface="Calibri"/>
              </a:rPr>
              <a:t>The whiteboard at the office will be physically replaced with a projector that will regularly update with new changes, this is also viewable by users.</a:t>
            </a:r>
          </a:p>
          <a:p>
            <a:endParaRPr lang="en-US">
              <a:cs typeface="Calibri"/>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9</a:t>
            </a:fld>
            <a:endParaRPr lang="en-CA"/>
          </a:p>
        </p:txBody>
      </p:sp>
    </p:spTree>
    <p:extLst>
      <p:ext uri="{BB962C8B-B14F-4D97-AF65-F5344CB8AC3E}">
        <p14:creationId xmlns:p14="http://schemas.microsoft.com/office/powerpoint/2010/main" val="873006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6/8/2023</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318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6/8/2023</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69219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6/8/2023</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8425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6/8/2023</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951713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6/8/2023</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50967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6/8/2023</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500461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6/8/2023</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261894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6/8/2023</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3359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6/8/2023</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659484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6/8/2023</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01340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6/8/2023</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a:t>Click to edit Master title style</a:t>
            </a:r>
          </a:p>
        </p:txBody>
      </p:sp>
    </p:spTree>
    <p:extLst>
      <p:ext uri="{BB962C8B-B14F-4D97-AF65-F5344CB8AC3E}">
        <p14:creationId xmlns:p14="http://schemas.microsoft.com/office/powerpoint/2010/main" val="609535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6/8/2023</a:t>
            </a:fld>
            <a:endParaRPr lang="en-US"/>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a:p>
        </p:txBody>
      </p:sp>
    </p:spTree>
    <p:extLst>
      <p:ext uri="{BB962C8B-B14F-4D97-AF65-F5344CB8AC3E}">
        <p14:creationId xmlns:p14="http://schemas.microsoft.com/office/powerpoint/2010/main" val="86343841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igma.com/proto/h1jFFwPBHSjqKE72JzIevY/Horizon-Electric?type=design&amp;node-id=4-251&amp;scaling=scale-down&amp;page-id=0%3A1&amp;starting-point-node-id=4%3A251&amp;hide-ui=1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2E0C409-730D-455F-AA8F-0646ABDB1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75A9F0-8CD5-38AF-C69F-CB1F12361F40}"/>
              </a:ext>
            </a:extLst>
          </p:cNvPr>
          <p:cNvSpPr>
            <a:spLocks noGrp="1"/>
          </p:cNvSpPr>
          <p:nvPr>
            <p:ph type="ctrTitle"/>
          </p:nvPr>
        </p:nvSpPr>
        <p:spPr>
          <a:xfrm>
            <a:off x="1143001" y="1181101"/>
            <a:ext cx="4953000" cy="2247899"/>
          </a:xfrm>
        </p:spPr>
        <p:txBody>
          <a:bodyPr>
            <a:normAutofit/>
          </a:bodyPr>
          <a:lstStyle/>
          <a:p>
            <a:pPr>
              <a:lnSpc>
                <a:spcPct val="90000"/>
              </a:lnSpc>
            </a:pPr>
            <a:r>
              <a:rPr lang="en-CA"/>
              <a:t>Horizon Electric Project</a:t>
            </a:r>
          </a:p>
        </p:txBody>
      </p:sp>
      <p:sp>
        <p:nvSpPr>
          <p:cNvPr id="3" name="Subtitle 2">
            <a:extLst>
              <a:ext uri="{FF2B5EF4-FFF2-40B4-BE49-F238E27FC236}">
                <a16:creationId xmlns:a16="http://schemas.microsoft.com/office/drawing/2014/main" id="{31CD21E3-41EE-D941-1417-0C973780BCC6}"/>
              </a:ext>
            </a:extLst>
          </p:cNvPr>
          <p:cNvSpPr>
            <a:spLocks noGrp="1"/>
          </p:cNvSpPr>
          <p:nvPr>
            <p:ph type="subTitle" idx="1"/>
          </p:nvPr>
        </p:nvSpPr>
        <p:spPr>
          <a:xfrm>
            <a:off x="1143001" y="4360719"/>
            <a:ext cx="2679356" cy="1465118"/>
          </a:xfrm>
        </p:spPr>
        <p:txBody>
          <a:bodyPr anchor="b">
            <a:normAutofit/>
          </a:bodyPr>
          <a:lstStyle/>
          <a:p>
            <a:r>
              <a:rPr lang="en-CA"/>
              <a:t>Manpower Scheduling Board</a:t>
            </a:r>
          </a:p>
        </p:txBody>
      </p:sp>
      <p:pic>
        <p:nvPicPr>
          <p:cNvPr id="4" name="Picture 3">
            <a:extLst>
              <a:ext uri="{FF2B5EF4-FFF2-40B4-BE49-F238E27FC236}">
                <a16:creationId xmlns:a16="http://schemas.microsoft.com/office/drawing/2014/main" id="{A3187ABE-C4B7-A6A1-9D08-8228C877BF66}"/>
              </a:ext>
            </a:extLst>
          </p:cNvPr>
          <p:cNvPicPr>
            <a:picLocks noChangeAspect="1"/>
          </p:cNvPicPr>
          <p:nvPr/>
        </p:nvPicPr>
        <p:blipFill rotWithShape="1">
          <a:blip r:embed="rId3"/>
          <a:srcRect t="228" r="-1" b="-1"/>
          <a:stretch/>
        </p:blipFill>
        <p:spPr>
          <a:xfrm>
            <a:off x="5318308" y="10"/>
            <a:ext cx="6873692" cy="685799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close/>
              </a:path>
            </a:pathLst>
          </a:custGeom>
        </p:spPr>
      </p:pic>
    </p:spTree>
    <p:extLst>
      <p:ext uri="{BB962C8B-B14F-4D97-AF65-F5344CB8AC3E}">
        <p14:creationId xmlns:p14="http://schemas.microsoft.com/office/powerpoint/2010/main" val="206637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2867-FC49-F724-ABDF-21525C368D9C}"/>
              </a:ext>
            </a:extLst>
          </p:cNvPr>
          <p:cNvSpPr>
            <a:spLocks noGrp="1"/>
          </p:cNvSpPr>
          <p:nvPr>
            <p:ph type="title"/>
          </p:nvPr>
        </p:nvSpPr>
        <p:spPr/>
        <p:txBody>
          <a:bodyPr/>
          <a:lstStyle/>
          <a:p>
            <a:r>
              <a:rPr lang="en-CA"/>
              <a:t> Sequence Diagram </a:t>
            </a:r>
          </a:p>
        </p:txBody>
      </p:sp>
      <p:pic>
        <p:nvPicPr>
          <p:cNvPr id="4" name="Picture 4" descr="Diagram&#10;&#10;Description automatically generated">
            <a:extLst>
              <a:ext uri="{FF2B5EF4-FFF2-40B4-BE49-F238E27FC236}">
                <a16:creationId xmlns:a16="http://schemas.microsoft.com/office/drawing/2014/main" id="{2FF08DC3-8C5A-44C6-EAFF-672554C76A83}"/>
              </a:ext>
            </a:extLst>
          </p:cNvPr>
          <p:cNvPicPr>
            <a:picLocks noChangeAspect="1"/>
          </p:cNvPicPr>
          <p:nvPr/>
        </p:nvPicPr>
        <p:blipFill>
          <a:blip r:embed="rId3"/>
          <a:stretch>
            <a:fillRect/>
          </a:stretch>
        </p:blipFill>
        <p:spPr>
          <a:xfrm>
            <a:off x="2584112" y="2048169"/>
            <a:ext cx="7022949" cy="3665658"/>
          </a:xfrm>
          <a:prstGeom prst="rect">
            <a:avLst/>
          </a:prstGeom>
        </p:spPr>
      </p:pic>
    </p:spTree>
    <p:extLst>
      <p:ext uri="{BB962C8B-B14F-4D97-AF65-F5344CB8AC3E}">
        <p14:creationId xmlns:p14="http://schemas.microsoft.com/office/powerpoint/2010/main" val="1652588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A77D-8674-48C8-B8CA-2B4EC8F95045}"/>
              </a:ext>
            </a:extLst>
          </p:cNvPr>
          <p:cNvSpPr>
            <a:spLocks noGrp="1"/>
          </p:cNvSpPr>
          <p:nvPr>
            <p:ph type="title"/>
          </p:nvPr>
        </p:nvSpPr>
        <p:spPr/>
        <p:txBody>
          <a:bodyPr/>
          <a:lstStyle/>
          <a:p>
            <a:r>
              <a:rPr lang="en-CA"/>
              <a:t>Proposed Tech Stack </a:t>
            </a:r>
          </a:p>
        </p:txBody>
      </p:sp>
      <p:sp>
        <p:nvSpPr>
          <p:cNvPr id="3" name="Content Placeholder 2">
            <a:extLst>
              <a:ext uri="{FF2B5EF4-FFF2-40B4-BE49-F238E27FC236}">
                <a16:creationId xmlns:a16="http://schemas.microsoft.com/office/drawing/2014/main" id="{DF899F1B-AD6F-B230-A487-D2A9D8D5D50B}"/>
              </a:ext>
            </a:extLst>
          </p:cNvPr>
          <p:cNvSpPr>
            <a:spLocks noGrp="1"/>
          </p:cNvSpPr>
          <p:nvPr>
            <p:ph idx="1"/>
          </p:nvPr>
        </p:nvSpPr>
        <p:spPr/>
        <p:txBody>
          <a:bodyPr vert="horz" lIns="91440" tIns="45720" rIns="91440" bIns="45720" rtlCol="0" anchor="t">
            <a:normAutofit/>
          </a:bodyPr>
          <a:lstStyle/>
          <a:p>
            <a:r>
              <a:rPr lang="en-CA"/>
              <a:t>Frontend: HTML, CSS, JS</a:t>
            </a:r>
            <a:endParaRPr lang="en-US"/>
          </a:p>
          <a:p>
            <a:r>
              <a:rPr lang="en-CA"/>
              <a:t>Backend: PHP</a:t>
            </a:r>
          </a:p>
          <a:p>
            <a:r>
              <a:rPr lang="en-CA"/>
              <a:t>Database: MySQL</a:t>
            </a:r>
          </a:p>
          <a:p>
            <a:r>
              <a:rPr lang="en-CA"/>
              <a:t>Testing: PHP Unit</a:t>
            </a:r>
          </a:p>
          <a:p>
            <a:r>
              <a:rPr lang="en-CA"/>
              <a:t>CI/CD: Docker, </a:t>
            </a:r>
            <a:r>
              <a:rPr lang="en-CA" err="1"/>
              <a:t>Github</a:t>
            </a:r>
            <a:r>
              <a:rPr lang="en-CA"/>
              <a:t> Actions</a:t>
            </a:r>
          </a:p>
          <a:p>
            <a:r>
              <a:rPr lang="en-CA">
                <a:latin typeface="Walbaum Display"/>
                <a:cs typeface="Arial"/>
              </a:rPr>
              <a:t>Other frame works, such as </a:t>
            </a:r>
            <a:r>
              <a:rPr lang="en-CA" err="1">
                <a:latin typeface="Walbaum Display"/>
                <a:cs typeface="Arial"/>
              </a:rPr>
              <a:t>Jquery</a:t>
            </a:r>
          </a:p>
          <a:p>
            <a:endParaRPr lang="en-CA"/>
          </a:p>
          <a:p>
            <a:endParaRPr lang="en-CA"/>
          </a:p>
        </p:txBody>
      </p:sp>
    </p:spTree>
    <p:extLst>
      <p:ext uri="{BB962C8B-B14F-4D97-AF65-F5344CB8AC3E}">
        <p14:creationId xmlns:p14="http://schemas.microsoft.com/office/powerpoint/2010/main" val="3817587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210F-AF0B-C9B8-FA57-54798667818E}"/>
              </a:ext>
            </a:extLst>
          </p:cNvPr>
          <p:cNvSpPr>
            <a:spLocks noGrp="1"/>
          </p:cNvSpPr>
          <p:nvPr>
            <p:ph type="title"/>
          </p:nvPr>
        </p:nvSpPr>
        <p:spPr/>
        <p:txBody>
          <a:bodyPr/>
          <a:lstStyle/>
          <a:p>
            <a:r>
              <a:rPr lang="en-CA">
                <a:ea typeface="+mj-lt"/>
                <a:cs typeface="+mj-lt"/>
              </a:rPr>
              <a:t>Testing Plan</a:t>
            </a:r>
            <a:endParaRPr lang="en-US"/>
          </a:p>
        </p:txBody>
      </p:sp>
      <p:sp>
        <p:nvSpPr>
          <p:cNvPr id="3" name="Content Placeholder 2">
            <a:extLst>
              <a:ext uri="{FF2B5EF4-FFF2-40B4-BE49-F238E27FC236}">
                <a16:creationId xmlns:a16="http://schemas.microsoft.com/office/drawing/2014/main" id="{C2E823C6-DFD1-8AC2-85FD-5E5D3278F02B}"/>
              </a:ext>
            </a:extLst>
          </p:cNvPr>
          <p:cNvSpPr>
            <a:spLocks noGrp="1"/>
          </p:cNvSpPr>
          <p:nvPr>
            <p:ph idx="1"/>
          </p:nvPr>
        </p:nvSpPr>
        <p:spPr/>
        <p:txBody>
          <a:bodyPr vert="horz" lIns="91440" tIns="45720" rIns="91440" bIns="45720" rtlCol="0" anchor="t">
            <a:normAutofit/>
          </a:bodyPr>
          <a:lstStyle/>
          <a:p>
            <a:r>
              <a:rPr lang="en-US">
                <a:ea typeface="+mn-lt"/>
                <a:cs typeface="+mn-lt"/>
              </a:rPr>
              <a:t>Unit testing</a:t>
            </a:r>
            <a:endParaRPr lang="en-US"/>
          </a:p>
          <a:p>
            <a:r>
              <a:rPr lang="en-US"/>
              <a:t>Integration testing</a:t>
            </a:r>
          </a:p>
          <a:p>
            <a:r>
              <a:rPr lang="en-US"/>
              <a:t>User testing</a:t>
            </a:r>
          </a:p>
          <a:p>
            <a:r>
              <a:rPr lang="en-US"/>
              <a:t>Regression testing</a:t>
            </a:r>
          </a:p>
        </p:txBody>
      </p:sp>
    </p:spTree>
    <p:extLst>
      <p:ext uri="{BB962C8B-B14F-4D97-AF65-F5344CB8AC3E}">
        <p14:creationId xmlns:p14="http://schemas.microsoft.com/office/powerpoint/2010/main" val="4265980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54F20867-41B0-484D-9DA7-0FC742D31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2">
            <a:extLst>
              <a:ext uri="{FF2B5EF4-FFF2-40B4-BE49-F238E27FC236}">
                <a16:creationId xmlns:a16="http://schemas.microsoft.com/office/drawing/2014/main" id="{2712B839-088B-4F97-96A4-6FAA8E3D1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4">
            <a:extLst>
              <a:ext uri="{FF2B5EF4-FFF2-40B4-BE49-F238E27FC236}">
                <a16:creationId xmlns:a16="http://schemas.microsoft.com/office/drawing/2014/main" id="{789BAF08-0AD0-4642-9767-4D53853C5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527" y="0"/>
            <a:ext cx="6899617" cy="6858000"/>
          </a:xfrm>
          <a:custGeom>
            <a:avLst/>
            <a:gdLst>
              <a:gd name="connsiteX0" fmla="*/ 6010592 w 6899617"/>
              <a:gd name="connsiteY0" fmla="*/ 0 h 6858000"/>
              <a:gd name="connsiteX1" fmla="*/ 6036517 w 6899617"/>
              <a:gd name="connsiteY1" fmla="*/ 0 h 6858000"/>
              <a:gd name="connsiteX2" fmla="*/ 6899617 w 6899617"/>
              <a:gd name="connsiteY2" fmla="*/ 0 h 6858000"/>
              <a:gd name="connsiteX3" fmla="*/ 6899617 w 6899617"/>
              <a:gd name="connsiteY3" fmla="*/ 1529274 h 6858000"/>
              <a:gd name="connsiteX4" fmla="*/ 6899617 w 6899617"/>
              <a:gd name="connsiteY4" fmla="*/ 6858000 h 6858000"/>
              <a:gd name="connsiteX5" fmla="*/ 2229334 w 6899617"/>
              <a:gd name="connsiteY5" fmla="*/ 6858000 h 6858000"/>
              <a:gd name="connsiteX6" fmla="*/ 25925 w 6899617"/>
              <a:gd name="connsiteY6" fmla="*/ 6858000 h 6858000"/>
              <a:gd name="connsiteX7" fmla="*/ 0 w 68996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9617" h="6858000">
                <a:moveTo>
                  <a:pt x="6010592" y="0"/>
                </a:moveTo>
                <a:lnTo>
                  <a:pt x="6036517" y="0"/>
                </a:lnTo>
                <a:lnTo>
                  <a:pt x="6899617" y="0"/>
                </a:lnTo>
                <a:lnTo>
                  <a:pt x="6899617" y="1529274"/>
                </a:lnTo>
                <a:lnTo>
                  <a:pt x="6899617" y="6858000"/>
                </a:lnTo>
                <a:lnTo>
                  <a:pt x="2229334" y="6858000"/>
                </a:lnTo>
                <a:lnTo>
                  <a:pt x="25925" y="6858000"/>
                </a:lnTo>
                <a:lnTo>
                  <a:pt x="0" y="685800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9C4716-887E-A804-248A-08C3E37E883A}"/>
              </a:ext>
            </a:extLst>
          </p:cNvPr>
          <p:cNvSpPr>
            <a:spLocks noGrp="1"/>
          </p:cNvSpPr>
          <p:nvPr>
            <p:ph type="title"/>
          </p:nvPr>
        </p:nvSpPr>
        <p:spPr>
          <a:xfrm>
            <a:off x="1142999" y="872937"/>
            <a:ext cx="5946290" cy="1360898"/>
          </a:xfrm>
        </p:spPr>
        <p:txBody>
          <a:bodyPr vert="horz" lIns="91440" tIns="45720" rIns="91440" bIns="45720" rtlCol="0" anchor="ctr">
            <a:normAutofit/>
          </a:bodyPr>
          <a:lstStyle/>
          <a:p>
            <a:r>
              <a:rPr lang="en-US" kern="1200">
                <a:solidFill>
                  <a:schemeClr val="tx1"/>
                </a:solidFill>
                <a:latin typeface="+mj-lt"/>
                <a:ea typeface="+mj-ea"/>
                <a:cs typeface="+mj-cs"/>
              </a:rPr>
              <a:t>How is it going to look</a:t>
            </a:r>
          </a:p>
        </p:txBody>
      </p:sp>
      <p:sp>
        <p:nvSpPr>
          <p:cNvPr id="4" name="Title 1">
            <a:extLst>
              <a:ext uri="{FF2B5EF4-FFF2-40B4-BE49-F238E27FC236}">
                <a16:creationId xmlns:a16="http://schemas.microsoft.com/office/drawing/2014/main" id="{8D500DDD-D0BC-ED2D-7994-07C47B38186F}"/>
              </a:ext>
            </a:extLst>
          </p:cNvPr>
          <p:cNvSpPr txBox="1">
            <a:spLocks/>
          </p:cNvSpPr>
          <p:nvPr/>
        </p:nvSpPr>
        <p:spPr>
          <a:xfrm>
            <a:off x="1143000" y="2332028"/>
            <a:ext cx="3729867" cy="3840172"/>
          </a:xfrm>
          <a:prstGeom prst="rect">
            <a:avLst/>
          </a:prstGeom>
        </p:spPr>
        <p:txBody>
          <a:bodyPr vert="horz" lIns="91440" tIns="45720" rIns="91440" bIns="45720" rtlCol="0">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marL="0" indent="0">
              <a:lnSpc>
                <a:spcPct val="120000"/>
              </a:lnSpc>
              <a:spcAft>
                <a:spcPts val="600"/>
              </a:spcAft>
              <a:buNone/>
            </a:pPr>
            <a:r>
              <a:rPr lang="en-US">
                <a:latin typeface="+mn-lt"/>
                <a:ea typeface="+mn-ea"/>
                <a:cs typeface="+mn-cs"/>
                <a:hlinkClick r:id="rId3"/>
              </a:rPr>
              <a:t>Figma File</a:t>
            </a:r>
            <a:endParaRPr lang="en-US">
              <a:latin typeface="+mn-lt"/>
              <a:ea typeface="+mn-ea"/>
              <a:cs typeface="+mn-cs"/>
            </a:endParaRPr>
          </a:p>
        </p:txBody>
      </p:sp>
      <p:pic>
        <p:nvPicPr>
          <p:cNvPr id="20" name="Graphic 7" descr="Document">
            <a:extLst>
              <a:ext uri="{FF2B5EF4-FFF2-40B4-BE49-F238E27FC236}">
                <a16:creationId xmlns:a16="http://schemas.microsoft.com/office/drawing/2014/main" id="{A1BFE6B6-CC0F-D59A-2962-D13B2D87D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1045" y="3223611"/>
            <a:ext cx="2817487" cy="2817487"/>
          </a:xfrm>
          <a:prstGeom prst="rect">
            <a:avLst/>
          </a:prstGeom>
        </p:spPr>
      </p:pic>
    </p:spTree>
    <p:extLst>
      <p:ext uri="{BB962C8B-B14F-4D97-AF65-F5344CB8AC3E}">
        <p14:creationId xmlns:p14="http://schemas.microsoft.com/office/powerpoint/2010/main" val="3857413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D9C6-5030-A7E4-AD22-B2D685E59B4E}"/>
              </a:ext>
            </a:extLst>
          </p:cNvPr>
          <p:cNvSpPr>
            <a:spLocks noGrp="1"/>
          </p:cNvSpPr>
          <p:nvPr>
            <p:ph type="title"/>
          </p:nvPr>
        </p:nvSpPr>
        <p:spPr/>
        <p:txBody>
          <a:bodyPr/>
          <a:lstStyle/>
          <a:p>
            <a:r>
              <a:rPr lang="en-CA"/>
              <a:t>Conclusion and Q&amp;A</a:t>
            </a:r>
          </a:p>
        </p:txBody>
      </p:sp>
      <p:sp>
        <p:nvSpPr>
          <p:cNvPr id="3" name="Content Placeholder 2">
            <a:extLst>
              <a:ext uri="{FF2B5EF4-FFF2-40B4-BE49-F238E27FC236}">
                <a16:creationId xmlns:a16="http://schemas.microsoft.com/office/drawing/2014/main" id="{CFB60EF9-7515-0440-5760-27578F10B90B}"/>
              </a:ext>
            </a:extLst>
          </p:cNvPr>
          <p:cNvSpPr>
            <a:spLocks noGrp="1"/>
          </p:cNvSpPr>
          <p:nvPr>
            <p:ph idx="1"/>
          </p:nvPr>
        </p:nvSpPr>
        <p:spPr/>
        <p:txBody>
          <a:bodyPr/>
          <a:lstStyle/>
          <a:p>
            <a:r>
              <a:rPr lang="en-CA"/>
              <a:t>Please ask us questions, unless it’s been more than 12.5 minutes.</a:t>
            </a:r>
          </a:p>
        </p:txBody>
      </p:sp>
    </p:spTree>
    <p:extLst>
      <p:ext uri="{BB962C8B-B14F-4D97-AF65-F5344CB8AC3E}">
        <p14:creationId xmlns:p14="http://schemas.microsoft.com/office/powerpoint/2010/main" val="298813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9A750-97DB-F8B8-AE01-3589AD00A6D8}"/>
              </a:ext>
            </a:extLst>
          </p:cNvPr>
          <p:cNvSpPr>
            <a:spLocks noGrp="1"/>
          </p:cNvSpPr>
          <p:nvPr>
            <p:ph type="title"/>
          </p:nvPr>
        </p:nvSpPr>
        <p:spPr>
          <a:xfrm>
            <a:off x="1143000" y="872937"/>
            <a:ext cx="8182535" cy="1360898"/>
          </a:xfrm>
        </p:spPr>
        <p:txBody>
          <a:bodyPr>
            <a:normAutofit/>
          </a:bodyPr>
          <a:lstStyle/>
          <a:p>
            <a:r>
              <a:rPr lang="en-CA"/>
              <a:t>Horizon Electric</a:t>
            </a:r>
          </a:p>
        </p:txBody>
      </p:sp>
      <p:sp>
        <p:nvSpPr>
          <p:cNvPr id="3" name="Content Placeholder 2">
            <a:extLst>
              <a:ext uri="{FF2B5EF4-FFF2-40B4-BE49-F238E27FC236}">
                <a16:creationId xmlns:a16="http://schemas.microsoft.com/office/drawing/2014/main" id="{797150B3-E8DD-C2A7-533C-21FFDF7831C9}"/>
              </a:ext>
            </a:extLst>
          </p:cNvPr>
          <p:cNvSpPr>
            <a:spLocks noGrp="1"/>
          </p:cNvSpPr>
          <p:nvPr>
            <p:ph idx="1"/>
          </p:nvPr>
        </p:nvSpPr>
        <p:spPr>
          <a:xfrm>
            <a:off x="1143000" y="2332028"/>
            <a:ext cx="5365376" cy="3840172"/>
          </a:xfrm>
        </p:spPr>
        <p:txBody>
          <a:bodyPr>
            <a:normAutofit/>
          </a:bodyPr>
          <a:lstStyle/>
          <a:p>
            <a:r>
              <a:rPr lang="en-CA"/>
              <a:t>Full service electrical contractor</a:t>
            </a:r>
          </a:p>
          <a:p>
            <a:r>
              <a:rPr lang="en-CA"/>
              <a:t>Worked on projects such as Nechako and the RHS building at UBCO</a:t>
            </a:r>
          </a:p>
        </p:txBody>
      </p:sp>
      <p:pic>
        <p:nvPicPr>
          <p:cNvPr id="9" name="Picture 8" descr="A picture containing outdoor, building, tree, sky&#10;&#10;Description automatically generated">
            <a:extLst>
              <a:ext uri="{FF2B5EF4-FFF2-40B4-BE49-F238E27FC236}">
                <a16:creationId xmlns:a16="http://schemas.microsoft.com/office/drawing/2014/main" id="{7D1748E0-40C8-69EA-EB70-3CDF3ED976EE}"/>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2" b="2"/>
          <a:stretch/>
        </p:blipFill>
        <p:spPr>
          <a:xfrm>
            <a:off x="8297681" y="10"/>
            <a:ext cx="3894321" cy="3428990"/>
          </a:xfrm>
          <a:custGeom>
            <a:avLst/>
            <a:gdLst/>
            <a:ahLst/>
            <a:cxnLst/>
            <a:rect l="l" t="t" r="r" b="b"/>
            <a:pathLst>
              <a:path w="3894321" h="3429000">
                <a:moveTo>
                  <a:pt x="3005296" y="0"/>
                </a:moveTo>
                <a:lnTo>
                  <a:pt x="3031221" y="0"/>
                </a:lnTo>
                <a:lnTo>
                  <a:pt x="3894321" y="0"/>
                </a:lnTo>
                <a:lnTo>
                  <a:pt x="3894321" y="1529274"/>
                </a:lnTo>
                <a:lnTo>
                  <a:pt x="3894321" y="3429000"/>
                </a:lnTo>
                <a:lnTo>
                  <a:pt x="0" y="3429000"/>
                </a:lnTo>
                <a:close/>
              </a:path>
            </a:pathLst>
          </a:custGeom>
        </p:spPr>
      </p:pic>
      <p:pic>
        <p:nvPicPr>
          <p:cNvPr id="7" name="Picture 6" descr="A picture containing sky, outdoor, commercial building, mixed-use&#10;&#10;Description automatically generated">
            <a:extLst>
              <a:ext uri="{FF2B5EF4-FFF2-40B4-BE49-F238E27FC236}">
                <a16:creationId xmlns:a16="http://schemas.microsoft.com/office/drawing/2014/main" id="{B9E58E29-BCD7-0CC1-AE0B-714A746FC20C}"/>
              </a:ext>
            </a:extLst>
          </p:cNvPr>
          <p:cNvPicPr>
            <a:picLocks noChangeAspect="1"/>
          </p:cNvPicPr>
          <p:nvPr/>
        </p:nvPicPr>
        <p:blipFill rotWithShape="1">
          <a:blip r:embed="rId4">
            <a:extLst>
              <a:ext uri="{28A0092B-C50C-407E-A947-70E740481C1C}">
                <a14:useLocalDpi xmlns:a14="http://schemas.microsoft.com/office/drawing/2010/main" val="0"/>
              </a:ext>
            </a:extLst>
          </a:blip>
          <a:srcRect t="6670"/>
          <a:stretch/>
        </p:blipFill>
        <p:spPr>
          <a:xfrm>
            <a:off x="5292384" y="3429000"/>
            <a:ext cx="6899617" cy="3429000"/>
          </a:xfrm>
          <a:custGeom>
            <a:avLst/>
            <a:gdLst/>
            <a:ahLst/>
            <a:cxnLst/>
            <a:rect l="l" t="t" r="r" b="b"/>
            <a:pathLst>
              <a:path w="6899617" h="3429000">
                <a:moveTo>
                  <a:pt x="3005296" y="0"/>
                </a:moveTo>
                <a:lnTo>
                  <a:pt x="6899617" y="0"/>
                </a:lnTo>
                <a:lnTo>
                  <a:pt x="6899617" y="3429000"/>
                </a:lnTo>
                <a:lnTo>
                  <a:pt x="2229334" y="3429000"/>
                </a:lnTo>
                <a:lnTo>
                  <a:pt x="25925" y="3429000"/>
                </a:lnTo>
                <a:lnTo>
                  <a:pt x="0" y="3429000"/>
                </a:lnTo>
                <a:close/>
              </a:path>
            </a:pathLst>
          </a:custGeom>
        </p:spPr>
      </p:pic>
    </p:spTree>
    <p:extLst>
      <p:ext uri="{BB962C8B-B14F-4D97-AF65-F5344CB8AC3E}">
        <p14:creationId xmlns:p14="http://schemas.microsoft.com/office/powerpoint/2010/main" val="3809033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20CC10FC-6518-423B-A972-3E4F7A4A8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2">
            <a:extLst>
              <a:ext uri="{FF2B5EF4-FFF2-40B4-BE49-F238E27FC236}">
                <a16:creationId xmlns:a16="http://schemas.microsoft.com/office/drawing/2014/main" id="{A8FC12C0-26A5-495A-9358-36220BD53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55"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white board with writing on it&#10;&#10;Description automatically generated with low confidence">
            <a:extLst>
              <a:ext uri="{FF2B5EF4-FFF2-40B4-BE49-F238E27FC236}">
                <a16:creationId xmlns:a16="http://schemas.microsoft.com/office/drawing/2014/main" id="{F6A14EC4-8EB4-67DC-1843-5C978228006B}"/>
              </a:ext>
            </a:extLst>
          </p:cNvPr>
          <p:cNvPicPr>
            <a:picLocks noChangeAspect="1"/>
          </p:cNvPicPr>
          <p:nvPr/>
        </p:nvPicPr>
        <p:blipFill rotWithShape="1">
          <a:blip r:embed="rId3">
            <a:alphaModFix amt="60000"/>
          </a:blip>
          <a:srcRect r="1" b="896"/>
          <a:stretch/>
        </p:blipFill>
        <p:spPr>
          <a:xfrm>
            <a:off x="1" y="10"/>
            <a:ext cx="6885325" cy="6857990"/>
          </a:xfrm>
          <a:custGeom>
            <a:avLst/>
            <a:gdLst/>
            <a:ahLst/>
            <a:cxnLst/>
            <a:rect l="l" t="t" r="r" b="b"/>
            <a:pathLst>
              <a:path w="6885325" h="6858000">
                <a:moveTo>
                  <a:pt x="6885325" y="0"/>
                </a:moveTo>
                <a:lnTo>
                  <a:pt x="874733" y="6858000"/>
                </a:lnTo>
                <a:lnTo>
                  <a:pt x="0" y="6858000"/>
                </a:lnTo>
                <a:lnTo>
                  <a:pt x="0" y="1"/>
                </a:lnTo>
                <a:close/>
              </a:path>
            </a:pathLst>
          </a:custGeom>
        </p:spPr>
      </p:pic>
      <p:sp>
        <p:nvSpPr>
          <p:cNvPr id="2" name="Title 1">
            <a:extLst>
              <a:ext uri="{FF2B5EF4-FFF2-40B4-BE49-F238E27FC236}">
                <a16:creationId xmlns:a16="http://schemas.microsoft.com/office/drawing/2014/main" id="{6AA65D8F-4923-9E50-7B00-AF58ACDB58D6}"/>
              </a:ext>
            </a:extLst>
          </p:cNvPr>
          <p:cNvSpPr>
            <a:spLocks noGrp="1"/>
          </p:cNvSpPr>
          <p:nvPr>
            <p:ph type="title"/>
          </p:nvPr>
        </p:nvSpPr>
        <p:spPr>
          <a:xfrm>
            <a:off x="1143001" y="1207629"/>
            <a:ext cx="3497580" cy="1958340"/>
          </a:xfrm>
        </p:spPr>
        <p:txBody>
          <a:bodyPr anchor="t">
            <a:normAutofit/>
          </a:bodyPr>
          <a:lstStyle/>
          <a:p>
            <a:r>
              <a:rPr lang="en-CA">
                <a:solidFill>
                  <a:srgbClr val="FFFFFF"/>
                </a:solidFill>
              </a:rPr>
              <a:t>Current System</a:t>
            </a:r>
          </a:p>
        </p:txBody>
      </p:sp>
      <p:sp>
        <p:nvSpPr>
          <p:cNvPr id="3" name="Content Placeholder 2">
            <a:extLst>
              <a:ext uri="{FF2B5EF4-FFF2-40B4-BE49-F238E27FC236}">
                <a16:creationId xmlns:a16="http://schemas.microsoft.com/office/drawing/2014/main" id="{CCB88072-A673-1477-651E-F52D4626BF4E}"/>
              </a:ext>
            </a:extLst>
          </p:cNvPr>
          <p:cNvSpPr>
            <a:spLocks noGrp="1"/>
          </p:cNvSpPr>
          <p:nvPr>
            <p:ph idx="1"/>
          </p:nvPr>
        </p:nvSpPr>
        <p:spPr>
          <a:xfrm>
            <a:off x="6112881" y="1531664"/>
            <a:ext cx="5654039" cy="4201093"/>
          </a:xfrm>
        </p:spPr>
        <p:txBody>
          <a:bodyPr vert="horz" lIns="91440" tIns="45720" rIns="91440" bIns="45720" rtlCol="0" anchor="b">
            <a:normAutofit fontScale="92500" lnSpcReduction="10000"/>
          </a:bodyPr>
          <a:lstStyle/>
          <a:p>
            <a:r>
              <a:rPr lang="en-CA"/>
              <a:t>Whiteboard and magnets!</a:t>
            </a:r>
          </a:p>
          <a:p>
            <a:r>
              <a:rPr lang="en-CA"/>
              <a:t>What's bad:</a:t>
            </a:r>
          </a:p>
          <a:p>
            <a:pPr marL="514350" lvl="1" indent="-285750">
              <a:buFont typeface="Arial"/>
              <a:buChar char="•"/>
            </a:pPr>
            <a:r>
              <a:rPr lang="en-CA" i="0">
                <a:ea typeface="+mn-lt"/>
                <a:cs typeface="+mn-lt"/>
              </a:rPr>
              <a:t>Too small for number of jobs, outlook and employees. </a:t>
            </a:r>
            <a:endParaRPr lang="en-CA">
              <a:ea typeface="+mn-lt"/>
              <a:cs typeface="+mn-lt"/>
            </a:endParaRPr>
          </a:p>
          <a:p>
            <a:pPr marL="514350" lvl="1" indent="-285750">
              <a:buFont typeface="Arial"/>
              <a:buChar char="•"/>
            </a:pPr>
            <a:r>
              <a:rPr lang="en-CA" i="0">
                <a:ea typeface="+mn-lt"/>
                <a:cs typeface="+mn-lt"/>
              </a:rPr>
              <a:t>Crowded and hard to understand.</a:t>
            </a:r>
            <a:endParaRPr lang="en-CA" i="0"/>
          </a:p>
          <a:p>
            <a:pPr marL="514350" lvl="1" indent="-285750">
              <a:buFont typeface="Arial"/>
              <a:buChar char="•"/>
            </a:pPr>
            <a:r>
              <a:rPr lang="en-CA" i="0"/>
              <a:t>Limited outlook</a:t>
            </a:r>
          </a:p>
          <a:p>
            <a:pPr marL="514350" lvl="1" indent="-285750">
              <a:buFont typeface="Arial"/>
              <a:buChar char="•"/>
            </a:pPr>
            <a:r>
              <a:rPr lang="en-CA" i="0"/>
              <a:t>No analytics or history</a:t>
            </a:r>
          </a:p>
          <a:p>
            <a:r>
              <a:rPr lang="en-CA"/>
              <a:t>What's good:</a:t>
            </a:r>
            <a:endParaRPr lang="en-CA" i="0"/>
          </a:p>
          <a:p>
            <a:pPr marL="514350" lvl="1" indent="-285750">
              <a:buFont typeface="Arial"/>
              <a:buChar char="•"/>
            </a:pPr>
            <a:r>
              <a:rPr lang="en-CA" i="0"/>
              <a:t>Simple</a:t>
            </a:r>
          </a:p>
          <a:p>
            <a:pPr marL="514350" lvl="1" indent="-285750">
              <a:buFont typeface="Arial"/>
              <a:buChar char="•"/>
            </a:pPr>
            <a:r>
              <a:rPr lang="en-CA" i="0"/>
              <a:t>Easy to use</a:t>
            </a:r>
          </a:p>
          <a:p>
            <a:pPr marL="514350" lvl="1" indent="-285750">
              <a:buFont typeface="Arial"/>
              <a:buChar char="•"/>
            </a:pPr>
            <a:r>
              <a:rPr lang="en-CA" i="0"/>
              <a:t>Cheap</a:t>
            </a:r>
          </a:p>
          <a:p>
            <a:endParaRPr lang="en-CA"/>
          </a:p>
        </p:txBody>
      </p:sp>
      <p:cxnSp>
        <p:nvCxnSpPr>
          <p:cNvPr id="25" name="Straight Connector 24">
            <a:extLst>
              <a:ext uri="{FF2B5EF4-FFF2-40B4-BE49-F238E27FC236}">
                <a16:creationId xmlns:a16="http://schemas.microsoft.com/office/drawing/2014/main" id="{25F94957-FA6A-49F1-B474-9B199C91C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778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D3B97D3-3894-4963-90C5-4EAA66131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CB6C969D-819B-B818-D3DC-BE3388CA32EB}"/>
              </a:ext>
            </a:extLst>
          </p:cNvPr>
          <p:cNvPicPr>
            <a:picLocks noChangeAspect="1"/>
          </p:cNvPicPr>
          <p:nvPr/>
        </p:nvPicPr>
        <p:blipFill>
          <a:blip r:embed="rId3"/>
          <a:stretch>
            <a:fillRect/>
          </a:stretch>
        </p:blipFill>
        <p:spPr>
          <a:xfrm>
            <a:off x="2590800" y="35525"/>
            <a:ext cx="7010400" cy="6786949"/>
          </a:xfrm>
          <a:prstGeom prst="rect">
            <a:avLst/>
          </a:prstGeom>
        </p:spPr>
      </p:pic>
    </p:spTree>
    <p:extLst>
      <p:ext uri="{BB962C8B-B14F-4D97-AF65-F5344CB8AC3E}">
        <p14:creationId xmlns:p14="http://schemas.microsoft.com/office/powerpoint/2010/main" val="189163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D3B97D3-3894-4963-90C5-4EAA66131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10;&#10;Description automatically generated">
            <a:extLst>
              <a:ext uri="{FF2B5EF4-FFF2-40B4-BE49-F238E27FC236}">
                <a16:creationId xmlns:a16="http://schemas.microsoft.com/office/drawing/2014/main" id="{BFB26DC7-9E08-0B45-F664-9C22019B420C}"/>
              </a:ext>
            </a:extLst>
          </p:cNvPr>
          <p:cNvPicPr>
            <a:picLocks noChangeAspect="1"/>
          </p:cNvPicPr>
          <p:nvPr/>
        </p:nvPicPr>
        <p:blipFill>
          <a:blip r:embed="rId3"/>
          <a:stretch>
            <a:fillRect/>
          </a:stretch>
        </p:blipFill>
        <p:spPr>
          <a:xfrm>
            <a:off x="2089191" y="0"/>
            <a:ext cx="8013618" cy="6858000"/>
          </a:xfrm>
          <a:prstGeom prst="rect">
            <a:avLst/>
          </a:prstGeom>
        </p:spPr>
      </p:pic>
    </p:spTree>
    <p:extLst>
      <p:ext uri="{BB962C8B-B14F-4D97-AF65-F5344CB8AC3E}">
        <p14:creationId xmlns:p14="http://schemas.microsoft.com/office/powerpoint/2010/main" val="2594610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CDC0F-59BC-CC16-44F8-CD8367354BE5}"/>
              </a:ext>
            </a:extLst>
          </p:cNvPr>
          <p:cNvSpPr>
            <a:spLocks noGrp="1"/>
          </p:cNvSpPr>
          <p:nvPr>
            <p:ph type="title"/>
          </p:nvPr>
        </p:nvSpPr>
        <p:spPr>
          <a:xfrm>
            <a:off x="1756756" y="906189"/>
            <a:ext cx="8689571" cy="1001886"/>
          </a:xfrm>
        </p:spPr>
        <p:txBody>
          <a:bodyPr anchor="b">
            <a:normAutofit/>
          </a:bodyPr>
          <a:lstStyle/>
          <a:p>
            <a:pPr algn="ctr"/>
            <a:r>
              <a:rPr lang="en-CA"/>
              <a:t>Key Requirements</a:t>
            </a:r>
          </a:p>
        </p:txBody>
      </p:sp>
      <p:cxnSp>
        <p:nvCxnSpPr>
          <p:cNvPr id="14" name="Straight Connector 10">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850BAE37-9B0A-17D7-93AD-3645448D7C70}"/>
              </a:ext>
            </a:extLst>
          </p:cNvPr>
          <p:cNvGraphicFramePr>
            <a:graphicFrameLocks noGrp="1"/>
          </p:cNvGraphicFramePr>
          <p:nvPr>
            <p:ph idx="1"/>
            <p:extLst>
              <p:ext uri="{D42A27DB-BD31-4B8C-83A1-F6EECF244321}">
                <p14:modId xmlns:p14="http://schemas.microsoft.com/office/powerpoint/2010/main" val="3699399185"/>
              </p:ext>
            </p:extLst>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136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13CCE0DD-68A0-9209-6100-7876FC573448}"/>
              </a:ext>
            </a:extLst>
          </p:cNvPr>
          <p:cNvPicPr>
            <a:picLocks noChangeAspect="1"/>
          </p:cNvPicPr>
          <p:nvPr/>
        </p:nvPicPr>
        <p:blipFill>
          <a:blip r:embed="rId3"/>
          <a:stretch>
            <a:fillRect/>
          </a:stretch>
        </p:blipFill>
        <p:spPr>
          <a:xfrm>
            <a:off x="3162770" y="10978"/>
            <a:ext cx="5621866" cy="6836044"/>
          </a:xfrm>
          <a:prstGeom prst="rect">
            <a:avLst/>
          </a:prstGeom>
        </p:spPr>
      </p:pic>
    </p:spTree>
    <p:extLst>
      <p:ext uri="{BB962C8B-B14F-4D97-AF65-F5344CB8AC3E}">
        <p14:creationId xmlns:p14="http://schemas.microsoft.com/office/powerpoint/2010/main" val="1278999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DC0F-59BC-CC16-44F8-CD8367354BE5}"/>
              </a:ext>
            </a:extLst>
          </p:cNvPr>
          <p:cNvSpPr>
            <a:spLocks noGrp="1"/>
          </p:cNvSpPr>
          <p:nvPr>
            <p:ph type="title"/>
          </p:nvPr>
        </p:nvSpPr>
        <p:spPr/>
        <p:txBody>
          <a:bodyPr/>
          <a:lstStyle/>
          <a:p>
            <a:r>
              <a:rPr lang="en-CA" dirty="0"/>
              <a:t>Architecture Diagram</a:t>
            </a:r>
          </a:p>
        </p:txBody>
      </p:sp>
      <p:pic>
        <p:nvPicPr>
          <p:cNvPr id="6" name="Picture 6" descr="Diagram&#10;&#10;Description automatically generated">
            <a:extLst>
              <a:ext uri="{FF2B5EF4-FFF2-40B4-BE49-F238E27FC236}">
                <a16:creationId xmlns:a16="http://schemas.microsoft.com/office/drawing/2014/main" id="{C6EAA9AE-DFB4-96A2-A166-F2F492901368}"/>
              </a:ext>
            </a:extLst>
          </p:cNvPr>
          <p:cNvPicPr>
            <a:picLocks noChangeAspect="1"/>
          </p:cNvPicPr>
          <p:nvPr/>
        </p:nvPicPr>
        <p:blipFill>
          <a:blip r:embed="rId3"/>
          <a:stretch>
            <a:fillRect/>
          </a:stretch>
        </p:blipFill>
        <p:spPr>
          <a:xfrm>
            <a:off x="1992702" y="1909344"/>
            <a:ext cx="7933426" cy="4390784"/>
          </a:xfrm>
          <a:prstGeom prst="rect">
            <a:avLst/>
          </a:prstGeom>
        </p:spPr>
      </p:pic>
    </p:spTree>
    <p:extLst>
      <p:ext uri="{BB962C8B-B14F-4D97-AF65-F5344CB8AC3E}">
        <p14:creationId xmlns:p14="http://schemas.microsoft.com/office/powerpoint/2010/main" val="530151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6" name="Straight Connector 75">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2" name="Straight Connector 81">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Freeform: Shape 83">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3">
            <a:extLst>
              <a:ext uri="{FF2B5EF4-FFF2-40B4-BE49-F238E27FC236}">
                <a16:creationId xmlns:a16="http://schemas.microsoft.com/office/drawing/2014/main" id="{6FCDF94E-D6B1-D7C3-A874-11EE6EFBE8E2}"/>
              </a:ext>
            </a:extLst>
          </p:cNvPr>
          <p:cNvPicPr>
            <a:picLocks noChangeAspect="1"/>
          </p:cNvPicPr>
          <p:nvPr/>
        </p:nvPicPr>
        <p:blipFill rotWithShape="1">
          <a:blip r:embed="rId3">
            <a:extLst>
              <a:ext uri="{28A0092B-C50C-407E-A947-70E740481C1C}">
                <a14:useLocalDpi xmlns:a14="http://schemas.microsoft.com/office/drawing/2010/main" val="0"/>
              </a:ext>
            </a:extLst>
          </a:blip>
          <a:srcRect l="2023" t="5244" r="1626" b="3971"/>
          <a:stretch/>
        </p:blipFill>
        <p:spPr>
          <a:xfrm>
            <a:off x="3175395" y="1243173"/>
            <a:ext cx="9023862" cy="5298895"/>
          </a:xfrm>
          <a:prstGeom prst="flowChartAlternateProcess">
            <a:avLst/>
          </a:prstGeom>
        </p:spPr>
      </p:pic>
      <p:sp>
        <p:nvSpPr>
          <p:cNvPr id="2" name="Title 1">
            <a:extLst>
              <a:ext uri="{FF2B5EF4-FFF2-40B4-BE49-F238E27FC236}">
                <a16:creationId xmlns:a16="http://schemas.microsoft.com/office/drawing/2014/main" id="{1E00FAE6-D0F2-7DC6-16B7-D1D23BBD0EC6}"/>
              </a:ext>
            </a:extLst>
          </p:cNvPr>
          <p:cNvSpPr>
            <a:spLocks noGrp="1"/>
          </p:cNvSpPr>
          <p:nvPr>
            <p:ph type="title"/>
          </p:nvPr>
        </p:nvSpPr>
        <p:spPr>
          <a:xfrm>
            <a:off x="-119225" y="-761792"/>
            <a:ext cx="4182434" cy="3429000"/>
          </a:xfrm>
        </p:spPr>
        <p:txBody>
          <a:bodyPr vert="horz" lIns="91440" tIns="45720" rIns="91440" bIns="45720" rtlCol="0" anchor="b">
            <a:normAutofit/>
          </a:bodyPr>
          <a:lstStyle/>
          <a:p>
            <a:pPr algn="ctr"/>
            <a:r>
              <a:rPr lang="en-US" sz="4800" cap="all" spc="300"/>
              <a:t>How the Data Flows</a:t>
            </a:r>
          </a:p>
        </p:txBody>
      </p:sp>
    </p:spTree>
    <p:extLst>
      <p:ext uri="{BB962C8B-B14F-4D97-AF65-F5344CB8AC3E}">
        <p14:creationId xmlns:p14="http://schemas.microsoft.com/office/powerpoint/2010/main" val="270023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gattaVTI">
  <a:themeElements>
    <a:clrScheme name="AnalogousFromLightSeedRightStep">
      <a:dk1>
        <a:srgbClr val="000000"/>
      </a:dk1>
      <a:lt1>
        <a:srgbClr val="FFFFFF"/>
      </a:lt1>
      <a:dk2>
        <a:srgbClr val="41243B"/>
      </a:dk2>
      <a:lt2>
        <a:srgbClr val="E2E8E3"/>
      </a:lt2>
      <a:accent1>
        <a:srgbClr val="C493BB"/>
      </a:accent1>
      <a:accent2>
        <a:srgbClr val="BA7F96"/>
      </a:accent2>
      <a:accent3>
        <a:srgbClr val="C69796"/>
      </a:accent3>
      <a:accent4>
        <a:srgbClr val="BA997F"/>
      </a:accent4>
      <a:accent5>
        <a:srgbClr val="AAA481"/>
      </a:accent5>
      <a:accent6>
        <a:srgbClr val="9BAA74"/>
      </a:accent6>
      <a:hlink>
        <a:srgbClr val="568E61"/>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RegattaVTI</vt:lpstr>
      <vt:lpstr>Horizon Electric Project</vt:lpstr>
      <vt:lpstr>Horizon Electric</vt:lpstr>
      <vt:lpstr>Current System</vt:lpstr>
      <vt:lpstr>PowerPoint Presentation</vt:lpstr>
      <vt:lpstr>PowerPoint Presentation</vt:lpstr>
      <vt:lpstr>Key Requirements</vt:lpstr>
      <vt:lpstr>PowerPoint Presentation</vt:lpstr>
      <vt:lpstr>Architecture Diagram</vt:lpstr>
      <vt:lpstr>How the Data Flows</vt:lpstr>
      <vt:lpstr> Sequence Diagram </vt:lpstr>
      <vt:lpstr>Proposed Tech Stack </vt:lpstr>
      <vt:lpstr>Testing Plan</vt:lpstr>
      <vt:lpstr>How is it going to look</vt:lpstr>
      <vt:lpstr>Conclusion and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zecr@student.ubc.ca</dc:creator>
  <cp:revision>1108</cp:revision>
  <dcterms:created xsi:type="dcterms:W3CDTF">2023-06-08T03:51:18Z</dcterms:created>
  <dcterms:modified xsi:type="dcterms:W3CDTF">2023-06-09T05:40:06Z</dcterms:modified>
</cp:coreProperties>
</file>